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21.xml.rels" ContentType="application/vnd.openxmlformats-package.relationships+xml"/>
  <Override PartName="/ppt/notesSlides/notesSlide21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5.png" ContentType="image/png"/>
  <Override PartName="/ppt/media/image42.jpeg" ContentType="image/jpe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0.jpeg" ContentType="image/jpeg"/>
  <Override PartName="/ppt/media/image5.png" ContentType="image/png"/>
  <Override PartName="/ppt/media/image1.jpeg" ContentType="image/jpeg"/>
  <Override PartName="/ppt/media/image35.jpeg" ContentType="image/jpeg"/>
  <Override PartName="/ppt/media/image8.jpeg" ContentType="image/jpeg"/>
  <Override PartName="/ppt/media/image39.jpeg" ContentType="image/jpeg"/>
  <Override PartName="/ppt/media/image41.jpeg" ContentType="image/jpeg"/>
  <Override PartName="/ppt/media/image13.png" ContentType="image/png"/>
  <Override PartName="/ppt/media/image37.jpeg" ContentType="image/jpeg"/>
  <Override PartName="/ppt/media/image30.jpeg" ContentType="image/jpeg"/>
  <Override PartName="/ppt/media/image31.png" ContentType="image/png"/>
  <Override PartName="/ppt/media/image29.png" ContentType="image/png"/>
  <Override PartName="/ppt/media/image12.png" ContentType="image/png"/>
  <Override PartName="/ppt/media/image34.jpeg" ContentType="image/jpeg"/>
  <Override PartName="/ppt/media/image18.png" ContentType="image/png"/>
  <Override PartName="/ppt/media/image40.jpeg" ContentType="image/jpeg"/>
  <Override PartName="/ppt/media/image28.png" ContentType="image/png"/>
  <Override PartName="/ppt/media/image7.jpeg" ContentType="image/jpeg"/>
  <Override PartName="/ppt/media/image38.jpeg" ContentType="image/jpeg"/>
  <Override PartName="/ppt/media/image32.png" ContentType="image/png"/>
  <Override PartName="/ppt/media/image9.jpeg" ContentType="image/jpeg"/>
  <Override PartName="/ppt/media/image11.png" ContentType="image/png"/>
  <Override PartName="/ppt/media/image6.png" ContentType="image/png"/>
  <Override PartName="/ppt/media/image36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20.png" ContentType="image/png"/>
  <Override PartName="/ppt/media/image2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31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3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2000" spc="-1" strike="noStrike">
                <a:solidFill>
                  <a:srgbClr val="000000"/>
                </a:solidFill>
                <a:latin typeface="Calibri"/>
              </a:defRPr>
            </a:pPr>
            <a:r>
              <a:rPr b="1" sz="2000" spc="-1" strike="noStrike">
                <a:solidFill>
                  <a:srgbClr val="000000"/>
                </a:solidFill>
                <a:latin typeface="Calibri"/>
              </a:rPr>
              <a:t>Структура выбросов в окружающую среду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Структура выбросов в окружающую среду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c00000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00b050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0070c0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ffff00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4"/>
            <c:spPr>
              <a:solidFill>
                <a:srgbClr val="4bacc6"/>
              </a:solidFill>
              <a:ln w="25560">
                <a:solidFill>
                  <a:srgbClr val="ffffff"/>
                </a:solidFill>
                <a:round/>
              </a:ln>
            </c:spPr>
          </c:dPt>
          <c:dLbls>
            <c:numFmt formatCode="0.00%" sourceLinked="0"/>
            <c:dLbl>
              <c:idx val="0"/>
              <c:numFmt formatCode="0.00%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0%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0.00%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0.00%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0.00%" sourceLinked="0"/>
              <c:txPr>
                <a:bodyPr wrap="square"/>
                <a:lstStyle/>
                <a:p>
                  <a:pPr>
                    <a:defRPr b="1" sz="12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2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обрабатывающая промышленность</c:v>
                </c:pt>
                <c:pt idx="1">
                  <c:v>сельское хозяйство</c:v>
                </c:pt>
                <c:pt idx="2">
                  <c:v>снабжение электроэнергией, газом, водой</c:v>
                </c:pt>
                <c:pt idx="3">
                  <c:v>транспорт</c:v>
                </c:pt>
                <c:pt idx="4">
                  <c:v>остальные виды деятельности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0.335</c:v>
                </c:pt>
                <c:pt idx="1">
                  <c:v>0.38</c:v>
                </c:pt>
                <c:pt idx="2">
                  <c:v>0.189</c:v>
                </c:pt>
                <c:pt idx="3">
                  <c:v>0.048</c:v>
                </c:pt>
                <c:pt idx="4">
                  <c:v>0.048</c:v>
                </c:pt>
              </c:numCache>
            </c:numRef>
          </c:val>
        </c:ser>
      </c:pie3DChart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1" sz="14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2000" spc="-1" strike="noStrike">
                <a:solidFill>
                  <a:srgbClr val="000000"/>
                </a:solidFill>
                <a:latin typeface="Calibri"/>
              </a:defRPr>
            </a:pPr>
            <a:r>
              <a:rPr b="1" sz="2000" spc="-1" strike="noStrike">
                <a:solidFill>
                  <a:srgbClr val="000000"/>
                </a:solidFill>
                <a:latin typeface="Calibri"/>
              </a:rPr>
              <a:t>Земельный фонд Беларуси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Земельный фонд Беларуси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ffc000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00b050"/>
              </a:solidFill>
              <a:ln w="2556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0070c0"/>
              </a:solidFill>
              <a:ln w="25560">
                <a:solidFill>
                  <a:srgbClr val="ffffff"/>
                </a:solidFill>
                <a:round/>
              </a:ln>
            </c:spPr>
          </c:dPt>
          <c:dLbls>
            <c:numFmt formatCode="0.00%" sourceLinked="0"/>
            <c:dLbl>
              <c:idx val="0"/>
              <c:numFmt formatCode="0.00%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0%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0.00%" sourceLinked="0"/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сельскохозяйственные</c:v>
                </c:pt>
                <c:pt idx="1">
                  <c:v>лесные</c:v>
                </c:pt>
                <c:pt idx="2">
                  <c:v>другое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0.404</c:v>
                </c:pt>
                <c:pt idx="1">
                  <c:v>0.427</c:v>
                </c:pt>
                <c:pt idx="2">
                  <c:v>0.169</c:v>
                </c:pt>
              </c:numCache>
            </c:numRef>
          </c:val>
        </c:ser>
      </c:pie3DChart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1" sz="14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6E3B692-1654-4097-ADDF-CA5140AB8579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50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E0A7232-50EC-4859-BD99-94649EBD997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0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AABF257-6D85-4956-82D9-CD46A0283B26}" type="datetime1">
              <a:rPr b="0" lang="en-US" sz="1200" spc="-1" strike="noStrike">
                <a:solidFill>
                  <a:srgbClr val="8b8b8b"/>
                </a:solidFill>
                <a:latin typeface="Calibri"/>
              </a:rPr>
              <a:t>06/14/2023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819195A-2A70-4990-95FE-7670C7A520C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14F6BF6-4243-465E-9A45-A717788FC664}" type="datetime1">
              <a:rPr b="0" lang="en-US" sz="1200" spc="-1" strike="noStrike">
                <a:solidFill>
                  <a:srgbClr val="8b8b8b"/>
                </a:solidFill>
                <a:latin typeface="Calibri"/>
              </a:rPr>
              <a:t>06/14/2023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197CB61-79F9-45F8-9F26-29CF83FA53B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1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slideLayout" Target="../slideLayouts/slideLayout1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11640" y="5157360"/>
            <a:ext cx="8557200" cy="151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Yu Gothic UI"/>
                <a:ea typeface="Yu Gothic UI"/>
              </a:rPr>
              <a:t>ЭКОЛОГИЧЕСКАЯ И БИОЛОГИЧЕСКАЯ </a:t>
            </a:r>
            <a:br/>
            <a:r>
              <a:rPr b="1" lang="ru-RU" sz="2800" spc="-1" strike="noStrike">
                <a:solidFill>
                  <a:srgbClr val="ffffff"/>
                </a:solidFill>
                <a:latin typeface="Yu Gothic UI"/>
                <a:ea typeface="Yu Gothic UI"/>
              </a:rPr>
              <a:t>БЕЗОПАСНОСТЬ РЕСПУБЛИКИ БЕЛАРУСЬ – </a:t>
            </a:r>
            <a:br/>
            <a:r>
              <a:rPr b="1" lang="ru-RU" sz="2800" spc="-1" strike="noStrike">
                <a:solidFill>
                  <a:srgbClr val="ffffff"/>
                </a:solidFill>
                <a:latin typeface="Yu Gothic UI"/>
                <a:ea typeface="Yu Gothic UI"/>
              </a:rPr>
              <a:t>НАЦИОНАЛЬНЫЕ ИНТЕРЕСЫ, УГРОЗЫ, ОЦЕНКА СОСТОЯНИЯ И НАПРАВЛЕНИЯ ОБЕСПЕЧЕНИЯ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push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ED826A4-DDBA-4890-83D4-903AA1C9E92A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469800" y="22680"/>
            <a:ext cx="8229240" cy="5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1000"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Мировые тенденции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510840" y="620640"/>
            <a:ext cx="8146800" cy="2934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БИОЛОГИЧЕСКАЯ СФЕРА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515520" y="1052640"/>
            <a:ext cx="8146800" cy="647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Развитие генной инженерии, как источник биологической опасности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2" name="CustomShape 5"/>
          <p:cNvSpPr/>
          <p:nvPr/>
        </p:nvSpPr>
        <p:spPr>
          <a:xfrm>
            <a:off x="510840" y="1989000"/>
            <a:ext cx="3340440" cy="129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генетически модифицированные организмы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3" name="CustomShape 6"/>
          <p:cNvSpPr/>
          <p:nvPr/>
        </p:nvSpPr>
        <p:spPr>
          <a:xfrm>
            <a:off x="4278960" y="1989000"/>
            <a:ext cx="4378680" cy="129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генно-инженерные сорта растений выращиваются на площади более 191 млн. га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29 странах.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4" name="CustomShape 7"/>
          <p:cNvSpPr/>
          <p:nvPr/>
        </p:nvSpPr>
        <p:spPr>
          <a:xfrm>
            <a:off x="3852000" y="2637000"/>
            <a:ext cx="42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05" name="CustomShape 8"/>
          <p:cNvSpPr/>
          <p:nvPr/>
        </p:nvSpPr>
        <p:spPr>
          <a:xfrm>
            <a:off x="4274640" y="3414240"/>
            <a:ext cx="4378680" cy="129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создание гибридного вируса, сочетающего Омикрон и оригинальный Уханьский штамм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6" name="CustomShape 9"/>
          <p:cNvSpPr/>
          <p:nvPr/>
        </p:nvSpPr>
        <p:spPr>
          <a:xfrm>
            <a:off x="3852000" y="2637000"/>
            <a:ext cx="422280" cy="142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07" name="CustomShape 10"/>
          <p:cNvSpPr/>
          <p:nvPr/>
        </p:nvSpPr>
        <p:spPr>
          <a:xfrm>
            <a:off x="469800" y="5013000"/>
            <a:ext cx="3340440" cy="129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патогенные биологические агенты (ПБА)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8" name="CustomShape 11"/>
          <p:cNvSpPr/>
          <p:nvPr/>
        </p:nvSpPr>
        <p:spPr>
          <a:xfrm>
            <a:off x="4274640" y="4824360"/>
            <a:ext cx="4689720" cy="1844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вирусы (натуральная оспа, вирусы-возбудители геморрагических лихорадок, вирус желтой лихорадки), токсины (холерный токсин, стафилококковый, дифтерийный токсин)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9" name="CustomShape 12"/>
          <p:cNvSpPr/>
          <p:nvPr/>
        </p:nvSpPr>
        <p:spPr>
          <a:xfrm>
            <a:off x="3810600" y="5661360"/>
            <a:ext cx="426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</p:spTree>
  </p:cSld>
  <p:transition spd="slow">
    <p:push dir="u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Рисунок 1" descr=""/>
          <p:cNvPicPr/>
          <p:nvPr/>
        </p:nvPicPr>
        <p:blipFill>
          <a:blip r:embed="rId1"/>
          <a:stretch/>
        </p:blipFill>
        <p:spPr>
          <a:xfrm>
            <a:off x="-4680" y="4149000"/>
            <a:ext cx="9143640" cy="3090240"/>
          </a:xfrm>
          <a:prstGeom prst="rect">
            <a:avLst/>
          </a:prstGeom>
          <a:ln w="0">
            <a:noFill/>
          </a:ln>
        </p:spPr>
      </p:pic>
      <p:sp>
        <p:nvSpPr>
          <p:cNvPr id="211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77801E2-5FE5-4080-BA32-6FE701DC21C4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469800" y="22680"/>
            <a:ext cx="8229240" cy="5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1000"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Мировые тенденции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510840" y="620640"/>
            <a:ext cx="8146800" cy="2934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БИОЛОГИЧЕСКАЯ СФЕРА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515520" y="1052640"/>
            <a:ext cx="8146800" cy="1151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Угрозой могут также стать древние микроорганизмы, потенциально патогенные для человека, высвобождаемые в результате таяния льдов Арктики и Антарктики.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15" name="Рисунок 3" descr=""/>
          <p:cNvPicPr/>
          <p:nvPr/>
        </p:nvPicPr>
        <p:blipFill>
          <a:blip r:embed="rId2"/>
          <a:stretch/>
        </p:blipFill>
        <p:spPr>
          <a:xfrm>
            <a:off x="323640" y="2637000"/>
            <a:ext cx="2986200" cy="2517840"/>
          </a:xfrm>
          <a:prstGeom prst="rect">
            <a:avLst/>
          </a:prstGeom>
          <a:ln w="0">
            <a:noFill/>
          </a:ln>
        </p:spPr>
      </p:pic>
      <p:sp>
        <p:nvSpPr>
          <p:cNvPr id="216" name="CustomShape 5"/>
          <p:cNvSpPr/>
          <p:nvPr/>
        </p:nvSpPr>
        <p:spPr>
          <a:xfrm>
            <a:off x="4860000" y="2520000"/>
            <a:ext cx="3797640" cy="18918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Сегодня невозможно в полной мере оценить потенциальные риски «возвращения» микроорганизмов прошлого.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17" name="Рисунок 9" descr=""/>
          <p:cNvPicPr/>
          <p:nvPr/>
        </p:nvPicPr>
        <p:blipFill>
          <a:blip r:embed="rId3"/>
          <a:stretch/>
        </p:blipFill>
        <p:spPr>
          <a:xfrm flipH="1">
            <a:off x="3879000" y="2825640"/>
            <a:ext cx="499680" cy="13230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Рисунок 3" descr=""/>
          <p:cNvPicPr/>
          <p:nvPr/>
        </p:nvPicPr>
        <p:blipFill>
          <a:blip r:embed="rId1"/>
          <a:stretch/>
        </p:blipFill>
        <p:spPr>
          <a:xfrm>
            <a:off x="2701080" y="5992200"/>
            <a:ext cx="3744000" cy="865440"/>
          </a:xfrm>
          <a:prstGeom prst="rect">
            <a:avLst/>
          </a:prstGeom>
          <a:ln w="0">
            <a:noFill/>
          </a:ln>
        </p:spPr>
      </p:pic>
      <p:sp>
        <p:nvSpPr>
          <p:cNvPr id="219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41644B7-C84C-4B4C-95C0-FCA580A91A63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469800" y="22680"/>
            <a:ext cx="8229240" cy="5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1000"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Мировые тенденции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510840" y="620640"/>
            <a:ext cx="8146800" cy="2934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БИОЛОГИЧЕСКАЯ СФЕРА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515520" y="1052640"/>
            <a:ext cx="8146800" cy="57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факторы, влияющие на инфекционную заболеваемость: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3" name="CustomShape 5"/>
          <p:cNvSpPr/>
          <p:nvPr/>
        </p:nvSpPr>
        <p:spPr>
          <a:xfrm>
            <a:off x="487080" y="2200680"/>
            <a:ext cx="3990960" cy="57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процессы глобализации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4" name="CustomShape 6"/>
          <p:cNvSpPr/>
          <p:nvPr/>
        </p:nvSpPr>
        <p:spPr>
          <a:xfrm>
            <a:off x="4645080" y="2200680"/>
            <a:ext cx="3990960" cy="57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возрастание мобильности населения и миграции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5" name="CustomShape 7"/>
          <p:cNvSpPr/>
          <p:nvPr/>
        </p:nvSpPr>
        <p:spPr>
          <a:xfrm>
            <a:off x="493920" y="3008880"/>
            <a:ext cx="3990960" cy="57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урбанизация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6" name="CustomShape 8"/>
          <p:cNvSpPr/>
          <p:nvPr/>
        </p:nvSpPr>
        <p:spPr>
          <a:xfrm>
            <a:off x="4670280" y="3002760"/>
            <a:ext cx="3990960" cy="57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изменение климата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7" name="CustomShape 9"/>
          <p:cNvSpPr/>
          <p:nvPr/>
        </p:nvSpPr>
        <p:spPr>
          <a:xfrm>
            <a:off x="493920" y="3820320"/>
            <a:ext cx="3990960" cy="57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увеличение контактов с дикой природой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8" name="CustomShape 10"/>
          <p:cNvSpPr/>
          <p:nvPr/>
        </p:nvSpPr>
        <p:spPr>
          <a:xfrm>
            <a:off x="4650840" y="3826080"/>
            <a:ext cx="3990960" cy="57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сохранение военных конфликтов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9" name="CustomShape 11"/>
          <p:cNvSpPr/>
          <p:nvPr/>
        </p:nvSpPr>
        <p:spPr>
          <a:xfrm>
            <a:off x="510840" y="5264280"/>
            <a:ext cx="3990960" cy="57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ebd5e"/>
              </a:gs>
              <a:gs pos="100000">
                <a:srgbClr val="c3d69b"/>
              </a:gs>
            </a:gsLst>
            <a:lin ang="16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вакцинация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30" name="CustomShape 12"/>
          <p:cNvSpPr/>
          <p:nvPr/>
        </p:nvSpPr>
        <p:spPr>
          <a:xfrm>
            <a:off x="4670280" y="5245200"/>
            <a:ext cx="3990960" cy="57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ebd5e"/>
              </a:gs>
              <a:gs pos="100000">
                <a:srgbClr val="c3d69b"/>
              </a:gs>
            </a:gsLst>
            <a:lin ang="16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разработка новых методов лечения и диагностики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31" name="CustomShape 13"/>
          <p:cNvSpPr/>
          <p:nvPr/>
        </p:nvSpPr>
        <p:spPr>
          <a:xfrm>
            <a:off x="4475880" y="1722600"/>
            <a:ext cx="194040" cy="4276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alpha val="50000"/>
            </a:schemeClr>
          </a:solidFill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14"/>
          <p:cNvSpPr/>
          <p:nvPr/>
        </p:nvSpPr>
        <p:spPr>
          <a:xfrm>
            <a:off x="2589120" y="4456440"/>
            <a:ext cx="3990960" cy="57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ebd5e"/>
              </a:gs>
              <a:gs pos="100000">
                <a:srgbClr val="c3d69b"/>
              </a:gs>
            </a:gsLst>
            <a:lin ang="16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ПОЛОЖИТЕЛЬНЫЕ: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33" name="CustomShape 15"/>
          <p:cNvSpPr/>
          <p:nvPr/>
        </p:nvSpPr>
        <p:spPr>
          <a:xfrm>
            <a:off x="4584600" y="5032440"/>
            <a:ext cx="2081160" cy="21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34" name="CustomShape 16"/>
          <p:cNvSpPr/>
          <p:nvPr/>
        </p:nvSpPr>
        <p:spPr>
          <a:xfrm flipH="1">
            <a:off x="2505960" y="5032440"/>
            <a:ext cx="2077560" cy="231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</p:spTree>
  </p:cSld>
  <p:transition spd="slow">
    <p:push dir="u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FD85E6A-6A55-40ED-BE0C-FB3268DEE8F6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469800" y="22680"/>
            <a:ext cx="8229240" cy="5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1000"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Мировые тенденции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510840" y="620640"/>
            <a:ext cx="8146800" cy="2934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БИОЛОГИЧЕСКАЯ СФЕРА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>
            <a:off x="521280" y="1154880"/>
            <a:ext cx="8146800" cy="57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источники распространяемых животными инфекций: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39" name="CustomShape 5"/>
          <p:cNvSpPr/>
          <p:nvPr/>
        </p:nvSpPr>
        <p:spPr>
          <a:xfrm>
            <a:off x="510840" y="2180880"/>
            <a:ext cx="25484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птицы (перелетные)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40" name="CustomShape 6"/>
          <p:cNvSpPr/>
          <p:nvPr/>
        </p:nvSpPr>
        <p:spPr>
          <a:xfrm>
            <a:off x="3310200" y="2180880"/>
            <a:ext cx="25484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грызуны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41" name="CustomShape 7"/>
          <p:cNvSpPr/>
          <p:nvPr/>
        </p:nvSpPr>
        <p:spPr>
          <a:xfrm>
            <a:off x="6109200" y="2180880"/>
            <a:ext cx="25484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кровососущие членистоногие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42" name="Рисунок 1" descr=""/>
          <p:cNvPicPr/>
          <p:nvPr/>
        </p:nvPicPr>
        <p:blipFill>
          <a:blip r:embed="rId1"/>
          <a:stretch/>
        </p:blipFill>
        <p:spPr>
          <a:xfrm>
            <a:off x="3636000" y="2913120"/>
            <a:ext cx="2122200" cy="1154520"/>
          </a:xfrm>
          <a:prstGeom prst="rect">
            <a:avLst/>
          </a:prstGeom>
          <a:ln w="0">
            <a:noFill/>
          </a:ln>
        </p:spPr>
      </p:pic>
      <p:pic>
        <p:nvPicPr>
          <p:cNvPr id="243" name="Рисунок 3" descr=""/>
          <p:cNvPicPr/>
          <p:nvPr/>
        </p:nvPicPr>
        <p:blipFill>
          <a:blip r:embed="rId2"/>
          <a:srcRect l="17467" t="10145" r="0" b="13906"/>
          <a:stretch/>
        </p:blipFill>
        <p:spPr>
          <a:xfrm>
            <a:off x="6228360" y="2798280"/>
            <a:ext cx="2056680" cy="1511640"/>
          </a:xfrm>
          <a:prstGeom prst="rect">
            <a:avLst/>
          </a:prstGeom>
          <a:ln w="0">
            <a:noFill/>
          </a:ln>
        </p:spPr>
      </p:pic>
      <p:pic>
        <p:nvPicPr>
          <p:cNvPr id="244" name="Рисунок 8" descr=""/>
          <p:cNvPicPr/>
          <p:nvPr/>
        </p:nvPicPr>
        <p:blipFill>
          <a:blip r:embed="rId3"/>
          <a:stretch/>
        </p:blipFill>
        <p:spPr>
          <a:xfrm>
            <a:off x="340920" y="2822040"/>
            <a:ext cx="2888280" cy="1464120"/>
          </a:xfrm>
          <a:prstGeom prst="rect">
            <a:avLst/>
          </a:prstGeom>
          <a:ln w="0">
            <a:noFill/>
          </a:ln>
        </p:spPr>
      </p:pic>
      <p:sp>
        <p:nvSpPr>
          <p:cNvPr id="245" name="CustomShape 8"/>
          <p:cNvSpPr/>
          <p:nvPr/>
        </p:nvSpPr>
        <p:spPr>
          <a:xfrm flipH="1">
            <a:off x="4584600" y="1730880"/>
            <a:ext cx="10080" cy="44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46" name="CustomShape 9"/>
          <p:cNvSpPr/>
          <p:nvPr/>
        </p:nvSpPr>
        <p:spPr>
          <a:xfrm flipH="1">
            <a:off x="1784520" y="1730880"/>
            <a:ext cx="2809080" cy="44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47" name="CustomShape 10"/>
          <p:cNvSpPr/>
          <p:nvPr/>
        </p:nvSpPr>
        <p:spPr>
          <a:xfrm>
            <a:off x="4595040" y="1730880"/>
            <a:ext cx="2788560" cy="44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48" name="CustomShape 11"/>
          <p:cNvSpPr/>
          <p:nvPr/>
        </p:nvSpPr>
        <p:spPr>
          <a:xfrm>
            <a:off x="510840" y="4418280"/>
            <a:ext cx="8146800" cy="7110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 учетом изменений климата, активное участие животных в распространении новых инфекций становится более вероятным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49" name="CustomShape 12"/>
          <p:cNvSpPr/>
          <p:nvPr/>
        </p:nvSpPr>
        <p:spPr>
          <a:xfrm>
            <a:off x="510840" y="5261040"/>
            <a:ext cx="25484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высокопатогенный грипп птиц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50" name="CustomShape 13"/>
          <p:cNvSpPr/>
          <p:nvPr/>
        </p:nvSpPr>
        <p:spPr>
          <a:xfrm>
            <a:off x="3310200" y="5261040"/>
            <a:ext cx="25484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сибирская язва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51" name="CustomShape 14"/>
          <p:cNvSpPr/>
          <p:nvPr/>
        </p:nvSpPr>
        <p:spPr>
          <a:xfrm>
            <a:off x="6111720" y="5245920"/>
            <a:ext cx="25484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бруцеллез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52" name="CustomShape 15"/>
          <p:cNvSpPr/>
          <p:nvPr/>
        </p:nvSpPr>
        <p:spPr>
          <a:xfrm>
            <a:off x="510840" y="6028920"/>
            <a:ext cx="25484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туберкулез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53" name="CustomShape 16"/>
          <p:cNvSpPr/>
          <p:nvPr/>
        </p:nvSpPr>
        <p:spPr>
          <a:xfrm>
            <a:off x="3320280" y="6028920"/>
            <a:ext cx="25484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бешенство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54" name="CustomShape 17"/>
          <p:cNvSpPr/>
          <p:nvPr/>
        </p:nvSpPr>
        <p:spPr>
          <a:xfrm>
            <a:off x="6101280" y="5998680"/>
            <a:ext cx="25484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ящур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81A5EE1-E832-47C5-9D3B-457B36037B79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457200" y="332640"/>
            <a:ext cx="8229240" cy="151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Национальные интересы Республики Беларусь </a:t>
            </a:r>
            <a:br/>
            <a:r>
              <a:rPr b="1" lang="ru-RU" sz="36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экологической и биологической сферах 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257" name="Рисунок 13" descr=""/>
          <p:cNvPicPr/>
          <p:nvPr/>
        </p:nvPicPr>
        <p:blipFill>
          <a:blip r:embed="rId1"/>
          <a:stretch/>
        </p:blipFill>
        <p:spPr>
          <a:xfrm>
            <a:off x="107640" y="116640"/>
            <a:ext cx="1583640" cy="1154880"/>
          </a:xfrm>
          <a:prstGeom prst="rect">
            <a:avLst/>
          </a:prstGeom>
          <a:ln w="0">
            <a:noFill/>
          </a:ln>
        </p:spPr>
      </p:pic>
      <p:pic>
        <p:nvPicPr>
          <p:cNvPr id="258" name="Рисунок 14" descr=""/>
          <p:cNvPicPr/>
          <p:nvPr/>
        </p:nvPicPr>
        <p:blipFill>
          <a:blip r:embed="rId2"/>
          <a:stretch/>
        </p:blipFill>
        <p:spPr>
          <a:xfrm>
            <a:off x="7884360" y="116640"/>
            <a:ext cx="918720" cy="863640"/>
          </a:xfrm>
          <a:prstGeom prst="rect">
            <a:avLst/>
          </a:prstGeom>
          <a:ln w="0">
            <a:noFill/>
          </a:ln>
        </p:spPr>
      </p:pic>
      <p:sp>
        <p:nvSpPr>
          <p:cNvPr id="259" name="CustomShape 3"/>
          <p:cNvSpPr/>
          <p:nvPr/>
        </p:nvSpPr>
        <p:spPr>
          <a:xfrm>
            <a:off x="323640" y="2349000"/>
            <a:ext cx="4176000" cy="40071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100" spc="-1" strike="noStrike" u="sng">
                <a:solidFill>
                  <a:srgbClr val="000000"/>
                </a:solidFill>
                <a:uFillTx/>
                <a:latin typeface="Yu Gothic UI"/>
                <a:ea typeface="Yu Gothic UI"/>
              </a:rPr>
              <a:t>Экологическая безопасность </a:t>
            </a:r>
            <a:r>
              <a:rPr b="0" lang="ru-RU" sz="2100" spc="-1" strike="noStrike">
                <a:solidFill>
                  <a:srgbClr val="000000"/>
                </a:solidFill>
                <a:latin typeface="Yu Gothic UI"/>
                <a:ea typeface="Yu Gothic UI"/>
              </a:rPr>
              <a:t>– состояние защищенности окружающей среды, жизни и здоровья граждан от угроз, возникающих в результате антропогенных воздействий, а также факторов, процессов и явлений природного и техногенного характера</a:t>
            </a:r>
            <a:endParaRPr b="0" lang="ru-RU" sz="2100" spc="-1" strike="noStrike">
              <a:latin typeface="Arial"/>
            </a:endParaRPr>
          </a:p>
        </p:txBody>
      </p:sp>
      <p:sp>
        <p:nvSpPr>
          <p:cNvPr id="260" name="CustomShape 4"/>
          <p:cNvSpPr/>
          <p:nvPr/>
        </p:nvSpPr>
        <p:spPr>
          <a:xfrm>
            <a:off x="4788000" y="2349000"/>
            <a:ext cx="4176000" cy="40071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100" spc="-1" strike="noStrike" u="sng">
                <a:solidFill>
                  <a:srgbClr val="000000"/>
                </a:solidFill>
                <a:uFillTx/>
                <a:latin typeface="Yu Gothic UI"/>
                <a:ea typeface="Yu Gothic UI"/>
              </a:rPr>
              <a:t>Биологическая безопасность </a:t>
            </a:r>
            <a:r>
              <a:rPr b="0" lang="ru-RU" sz="2100" spc="-1" strike="noStrike">
                <a:solidFill>
                  <a:srgbClr val="000000"/>
                </a:solidFill>
                <a:latin typeface="Yu Gothic UI"/>
                <a:ea typeface="Yu Gothic UI"/>
              </a:rPr>
              <a:t>– состояние защищенности населения, животных и растений, окружающей среды от воздействия опасных биологических факторов, при котором обеспечивается допустимый уровень биологического риска</a:t>
            </a:r>
            <a:endParaRPr b="0" lang="ru-RU" sz="21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F5920E1-FA54-4413-B45D-4DBC45541ABE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564840" y="12960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Национальные интересы Республики Беларусь 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экологической и биологической сферах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613800" y="2547360"/>
            <a:ext cx="3922200" cy="13474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Стратегия в области охраны окружающей среды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Республики Беларусь на период до 2035 года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646920" y="1298520"/>
            <a:ext cx="8146800" cy="93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Республике Беларусь сформирована нормативная правовая основа в области обеспечения экологической и биологической безопасности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65" name="CustomShape 5"/>
          <p:cNvSpPr/>
          <p:nvPr/>
        </p:nvSpPr>
        <p:spPr>
          <a:xfrm>
            <a:off x="4871520" y="2547360"/>
            <a:ext cx="3922200" cy="13474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проект новой Концепции национальной безопасности Республики Беларусь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66" name="CustomShape 6"/>
          <p:cNvSpPr/>
          <p:nvPr/>
        </p:nvSpPr>
        <p:spPr>
          <a:xfrm flipH="1">
            <a:off x="2574360" y="2234880"/>
            <a:ext cx="2145240" cy="31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67" name="CustomShape 7"/>
          <p:cNvSpPr/>
          <p:nvPr/>
        </p:nvSpPr>
        <p:spPr>
          <a:xfrm>
            <a:off x="4720680" y="2234880"/>
            <a:ext cx="2111760" cy="31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68" name="CustomShape 8"/>
          <p:cNvSpPr/>
          <p:nvPr/>
        </p:nvSpPr>
        <p:spPr>
          <a:xfrm>
            <a:off x="2759400" y="4221000"/>
            <a:ext cx="3922200" cy="15454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Государственная программа «Охрана окружающей среды и устойчивое использование природных ресурсов» на 2021–2025 годы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69" name="CustomShape 9"/>
          <p:cNvSpPr/>
          <p:nvPr/>
        </p:nvSpPr>
        <p:spPr>
          <a:xfrm flipH="1">
            <a:off x="4694760" y="2234880"/>
            <a:ext cx="24840" cy="198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pic>
        <p:nvPicPr>
          <p:cNvPr id="270" name="Рисунок 16" descr=""/>
          <p:cNvPicPr/>
          <p:nvPr/>
        </p:nvPicPr>
        <p:blipFill>
          <a:blip r:embed="rId1"/>
          <a:stretch/>
        </p:blipFill>
        <p:spPr>
          <a:xfrm>
            <a:off x="179640" y="4061520"/>
            <a:ext cx="2636640" cy="263664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7A9362A-92EB-442F-862D-AF5AB6B6AB17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569160" y="-79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Национальные интересы Республики Беларусь 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экологической и биологической сферах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569160" y="1077840"/>
            <a:ext cx="8146800" cy="622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национальные интересы в экологической сфере: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74" name="CustomShape 4"/>
          <p:cNvSpPr/>
          <p:nvPr/>
        </p:nvSpPr>
        <p:spPr>
          <a:xfrm>
            <a:off x="569160" y="1989000"/>
            <a:ext cx="8146800" cy="719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- сохранение благоприятной окружающей среды для жизнедеятельности населения;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75" name="CustomShape 5"/>
          <p:cNvSpPr/>
          <p:nvPr/>
        </p:nvSpPr>
        <p:spPr>
          <a:xfrm>
            <a:off x="569160" y="2804400"/>
            <a:ext cx="8146800" cy="9122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- преодоление негативных последствий радиоактивного загрязнения территории страны и иных чрезвычайных ситуаций, реабилитация экологически нарушенных территорий;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76" name="CustomShape 6"/>
          <p:cNvSpPr/>
          <p:nvPr/>
        </p:nvSpPr>
        <p:spPr>
          <a:xfrm>
            <a:off x="585360" y="3812400"/>
            <a:ext cx="8146800" cy="9122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- экологически ориентированное социально-экономическое развитие государства;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77" name="CustomShape 7"/>
          <p:cNvSpPr/>
          <p:nvPr/>
        </p:nvSpPr>
        <p:spPr>
          <a:xfrm>
            <a:off x="610560" y="4820760"/>
            <a:ext cx="8146800" cy="9122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- рациональное использование природно-ресурсного потенциала, сохранение биологического и ландшафтного разнообразия, экологического равновесия природных систем;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78" name="CustomShape 8"/>
          <p:cNvSpPr/>
          <p:nvPr/>
        </p:nvSpPr>
        <p:spPr>
          <a:xfrm>
            <a:off x="651600" y="5828760"/>
            <a:ext cx="8146800" cy="9122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- адаптация к изменению климата.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79" name="CustomShape 9"/>
          <p:cNvSpPr/>
          <p:nvPr/>
        </p:nvSpPr>
        <p:spPr>
          <a:xfrm>
            <a:off x="4642920" y="170064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</p:spTree>
  </p:cSld>
  <p:transition spd="slow">
    <p:push dir="u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9E4203E-A763-44F7-AF09-B234A9AA7E2F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569160" y="-79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Национальные интересы Республики Беларусь 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экологической и биологической сферах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403560" y="1077840"/>
            <a:ext cx="8394840" cy="694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национальными интересами в области биологической безопасности являются: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83" name="CustomShape 4"/>
          <p:cNvSpPr/>
          <p:nvPr/>
        </p:nvSpPr>
        <p:spPr>
          <a:xfrm>
            <a:off x="403560" y="2060640"/>
            <a:ext cx="8394840" cy="129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- обеспечение санитарно-эпидемиологического благополучия населения, предотвращение недопустимых потерь сельскохозяйственных животных и растений от заразных болезней и вредителей;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84" name="CustomShape 5"/>
          <p:cNvSpPr/>
          <p:nvPr/>
        </p:nvSpPr>
        <p:spPr>
          <a:xfrm>
            <a:off x="403560" y="3474720"/>
            <a:ext cx="8394840" cy="129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- развитие контролируемых биотехнологий, обеспечение соответствия продовольствия и растительной продукции национальным и международным санитарно-эпидемиологическим, ветеринарно-санитарным и фитосанитарным требованиям;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85" name="CustomShape 6"/>
          <p:cNvSpPr/>
          <p:nvPr/>
        </p:nvSpPr>
        <p:spPr>
          <a:xfrm>
            <a:off x="431280" y="4915440"/>
            <a:ext cx="8394840" cy="129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- регулирование распространения и численности агрессивных чужеродных видов животных и растений и укрепление международных и региональных механизмов обеспечения биологической безопасности.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86" name="CustomShape 7"/>
          <p:cNvSpPr/>
          <p:nvPr/>
        </p:nvSpPr>
        <p:spPr>
          <a:xfrm>
            <a:off x="4644000" y="1772640"/>
            <a:ext cx="360" cy="28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</p:spTree>
  </p:cSld>
  <p:transition spd="slow">
    <p:push dir="u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C783DED-F1C2-4350-9047-056638A1222B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569160" y="-79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Национальные интересы Республики Беларусь </a:t>
            </a:r>
            <a:br/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экологической и биологической сферах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569160" y="1077840"/>
            <a:ext cx="8146800" cy="16308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За незаконное перемещение через таможенную границу Евразийского экономического союза или Государственную границу Республики Беларусь предусмотрена уголовная ответственность в виде лишения свободы на срок от 3 до 12 лет со штрафом или без штрафа.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90" name="CustomShape 4"/>
          <p:cNvSpPr/>
          <p:nvPr/>
        </p:nvSpPr>
        <p:spPr>
          <a:xfrm>
            <a:off x="35640" y="2925000"/>
            <a:ext cx="2112840" cy="1583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сильнодейству-ющих, ядовитых, отравляющих веществ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91" name="CustomShape 5"/>
          <p:cNvSpPr/>
          <p:nvPr/>
        </p:nvSpPr>
        <p:spPr>
          <a:xfrm>
            <a:off x="2360160" y="2925000"/>
            <a:ext cx="2211480" cy="1583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радиоактивных материалов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92" name="CustomShape 6"/>
          <p:cNvSpPr/>
          <p:nvPr/>
        </p:nvSpPr>
        <p:spPr>
          <a:xfrm>
            <a:off x="4734360" y="2925000"/>
            <a:ext cx="2213640" cy="1583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огнестрельного оружия, его составных частей или компонентов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93" name="CustomShape 7"/>
          <p:cNvSpPr/>
          <p:nvPr/>
        </p:nvSpPr>
        <p:spPr>
          <a:xfrm>
            <a:off x="7104960" y="2925000"/>
            <a:ext cx="1954080" cy="1583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боеприпасов, взрывчатых веществ, взрывных устройств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94" name="CustomShape 8"/>
          <p:cNvSpPr/>
          <p:nvPr/>
        </p:nvSpPr>
        <p:spPr>
          <a:xfrm>
            <a:off x="35640" y="4725000"/>
            <a:ext cx="2112840" cy="1583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оружия массового поражения или средств доставки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95" name="CustomShape 9"/>
          <p:cNvSpPr/>
          <p:nvPr/>
        </p:nvSpPr>
        <p:spPr>
          <a:xfrm>
            <a:off x="2360160" y="4725000"/>
            <a:ext cx="4587480" cy="1583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материалов или оборудования, которые могут быть использованы при создании оружия массового поражения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96" name="CustomShape 10"/>
          <p:cNvSpPr/>
          <p:nvPr/>
        </p:nvSpPr>
        <p:spPr>
          <a:xfrm>
            <a:off x="7104960" y="4725000"/>
            <a:ext cx="1954080" cy="1583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иных видов вооружения и военной техники 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F30FF88-4686-42C0-84AB-F3BC1377085C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569160" y="-79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569160" y="1286640"/>
            <a:ext cx="8146800" cy="478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Достижения в сфере экологической безопасности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00" name="CustomShape 4"/>
          <p:cNvSpPr/>
          <p:nvPr/>
        </p:nvSpPr>
        <p:spPr>
          <a:xfrm>
            <a:off x="571680" y="2286360"/>
            <a:ext cx="3564720" cy="478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Атмосферный воздух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01" name="CustomShape 5"/>
          <p:cNvSpPr/>
          <p:nvPr/>
        </p:nvSpPr>
        <p:spPr>
          <a:xfrm>
            <a:off x="571680" y="3101760"/>
            <a:ext cx="3564720" cy="28800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По результатам анализа данных о выбросах загрязняющих веществ в атмосферный воздух в 2017–2021 годах установлена тенденция их снижения при незначительных вариациях и изменениях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02" name="CustomShape 6"/>
          <p:cNvSpPr/>
          <p:nvPr/>
        </p:nvSpPr>
        <p:spPr>
          <a:xfrm>
            <a:off x="2354040" y="2765160"/>
            <a:ext cx="360" cy="33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graphicFrame>
        <p:nvGraphicFramePr>
          <p:cNvPr id="303" name="Диаграмма 8"/>
          <p:cNvGraphicFramePr/>
          <p:nvPr/>
        </p:nvGraphicFramePr>
        <p:xfrm>
          <a:off x="3564000" y="2173320"/>
          <a:ext cx="6095520" cy="406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D4B3199-5645-4AD6-95A0-903147BD6D25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45720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Мировые тенденции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643320" y="1633680"/>
            <a:ext cx="8146800" cy="1223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Сегодня для человечества особую опасность представляют экологические проблемы, возникшие в результате возрастания антропогенной нагрузки на окружающую среду, вызванной ростом промышленного производства в современном мире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3240720" y="4209840"/>
            <a:ext cx="2952000" cy="1223640"/>
          </a:xfrm>
          <a:prstGeom prst="ellipse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ИСТОЧНИКИ ВОЗДЕЙСТВИЙ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560880" y="3143520"/>
            <a:ext cx="2246400" cy="766440"/>
          </a:xfrm>
          <a:prstGeom prst="ellipse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энергетика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4" name="CustomShape 6"/>
          <p:cNvSpPr/>
          <p:nvPr/>
        </p:nvSpPr>
        <p:spPr>
          <a:xfrm>
            <a:off x="3091680" y="3143520"/>
            <a:ext cx="3312000" cy="766440"/>
          </a:xfrm>
          <a:prstGeom prst="ellipse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химическая промышленность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5" name="CustomShape 7"/>
          <p:cNvSpPr/>
          <p:nvPr/>
        </p:nvSpPr>
        <p:spPr>
          <a:xfrm>
            <a:off x="6687360" y="3134880"/>
            <a:ext cx="2246400" cy="766440"/>
          </a:xfrm>
          <a:prstGeom prst="ellipse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транспорт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6" name="CustomShape 8"/>
          <p:cNvSpPr/>
          <p:nvPr/>
        </p:nvSpPr>
        <p:spPr>
          <a:xfrm>
            <a:off x="427320" y="4438440"/>
            <a:ext cx="2379960" cy="766440"/>
          </a:xfrm>
          <a:prstGeom prst="ellipse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нефтехимия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7" name="CustomShape 9"/>
          <p:cNvSpPr/>
          <p:nvPr/>
        </p:nvSpPr>
        <p:spPr>
          <a:xfrm>
            <a:off x="6688080" y="4438440"/>
            <a:ext cx="2379960" cy="766440"/>
          </a:xfrm>
          <a:prstGeom prst="ellipse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ЖКХ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8" name="CustomShape 10"/>
          <p:cNvSpPr/>
          <p:nvPr/>
        </p:nvSpPr>
        <p:spPr>
          <a:xfrm>
            <a:off x="3240720" y="5733360"/>
            <a:ext cx="3312000" cy="766440"/>
          </a:xfrm>
          <a:prstGeom prst="ellipse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сельское хозяйство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9" name="CustomShape 11"/>
          <p:cNvSpPr/>
          <p:nvPr/>
        </p:nvSpPr>
        <p:spPr>
          <a:xfrm>
            <a:off x="560880" y="5733360"/>
            <a:ext cx="2246400" cy="766440"/>
          </a:xfrm>
          <a:prstGeom prst="ellipse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лесное хозяйство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0" name="CustomShape 12"/>
          <p:cNvSpPr/>
          <p:nvPr/>
        </p:nvSpPr>
        <p:spPr>
          <a:xfrm flipV="1">
            <a:off x="4717080" y="3910680"/>
            <a:ext cx="30600" cy="298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01" name="CustomShape 13"/>
          <p:cNvSpPr/>
          <p:nvPr/>
        </p:nvSpPr>
        <p:spPr>
          <a:xfrm flipH="1" flipV="1">
            <a:off x="2477520" y="3798360"/>
            <a:ext cx="1194120" cy="59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02" name="CustomShape 14"/>
          <p:cNvSpPr/>
          <p:nvPr/>
        </p:nvSpPr>
        <p:spPr>
          <a:xfrm flipH="1">
            <a:off x="2807640" y="4821840"/>
            <a:ext cx="432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03" name="CustomShape 15"/>
          <p:cNvSpPr/>
          <p:nvPr/>
        </p:nvSpPr>
        <p:spPr>
          <a:xfrm flipH="1">
            <a:off x="2477880" y="5254920"/>
            <a:ext cx="1194120" cy="59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04" name="CustomShape 16"/>
          <p:cNvSpPr/>
          <p:nvPr/>
        </p:nvSpPr>
        <p:spPr>
          <a:xfrm>
            <a:off x="4717080" y="5433840"/>
            <a:ext cx="7920" cy="298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05" name="CustomShape 17"/>
          <p:cNvSpPr/>
          <p:nvPr/>
        </p:nvSpPr>
        <p:spPr>
          <a:xfrm flipV="1">
            <a:off x="5760720" y="3788280"/>
            <a:ext cx="1255320" cy="599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06" name="CustomShape 18"/>
          <p:cNvSpPr/>
          <p:nvPr/>
        </p:nvSpPr>
        <p:spPr>
          <a:xfrm>
            <a:off x="6193080" y="4821840"/>
            <a:ext cx="494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07" name="CustomShape 19"/>
          <p:cNvSpPr/>
          <p:nvPr/>
        </p:nvSpPr>
        <p:spPr>
          <a:xfrm>
            <a:off x="658800" y="1155240"/>
            <a:ext cx="8146800" cy="2934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ЭКОЛОГИЧЕСКАЯ СФЕРА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0BAD348-D016-4D37-A7C9-90EDB7EB852C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569160" y="1077840"/>
            <a:ext cx="8146800" cy="93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Согласно Парижскому соглашению Беларусь взяла на себя обязательства к 2030 году уменьшить выбросы парниковых газов на 28% по сравнению с 1990 годом.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569160" y="-79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07" name="CustomShape 4"/>
          <p:cNvSpPr/>
          <p:nvPr/>
        </p:nvSpPr>
        <p:spPr>
          <a:xfrm>
            <a:off x="785160" y="2210040"/>
            <a:ext cx="3279960" cy="20548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2020 году Республика Беларусь сократила выбросы парниковых газов на 38,9%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08" name="CustomShape 5"/>
          <p:cNvSpPr/>
          <p:nvPr/>
        </p:nvSpPr>
        <p:spPr>
          <a:xfrm>
            <a:off x="4065480" y="3237480"/>
            <a:ext cx="1010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09" name="CustomShape 6"/>
          <p:cNvSpPr/>
          <p:nvPr/>
        </p:nvSpPr>
        <p:spPr>
          <a:xfrm>
            <a:off x="5076000" y="2210040"/>
            <a:ext cx="3279960" cy="20548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целевой показатель по снижению выбросов парниковых газов к 2025 году выполняется в полном объеме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10" name="CustomShape 7"/>
          <p:cNvSpPr/>
          <p:nvPr/>
        </p:nvSpPr>
        <p:spPr>
          <a:xfrm>
            <a:off x="785160" y="4461120"/>
            <a:ext cx="3279960" cy="20548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общая картина состояния атмосферного воздуха достаточно благополучна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11" name="CustomShape 8"/>
          <p:cNvSpPr/>
          <p:nvPr/>
        </p:nvSpPr>
        <p:spPr>
          <a:xfrm>
            <a:off x="4065480" y="5488920"/>
            <a:ext cx="1010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12" name="CustomShape 9"/>
          <p:cNvSpPr/>
          <p:nvPr/>
        </p:nvSpPr>
        <p:spPr>
          <a:xfrm>
            <a:off x="5076000" y="4461120"/>
            <a:ext cx="3279960" cy="20548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состояние воздуха оценивается в основном как очень хорошее, хорошее и умеренное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Рисунок 21" descr=""/>
          <p:cNvPicPr/>
          <p:nvPr/>
        </p:nvPicPr>
        <p:blipFill>
          <a:blip r:embed="rId1"/>
          <a:stretch/>
        </p:blipFill>
        <p:spPr>
          <a:xfrm>
            <a:off x="0" y="5013000"/>
            <a:ext cx="9143640" cy="1873440"/>
          </a:xfrm>
          <a:prstGeom prst="rect">
            <a:avLst/>
          </a:prstGeom>
          <a:ln w="0">
            <a:noFill/>
          </a:ln>
        </p:spPr>
      </p:pic>
      <p:sp>
        <p:nvSpPr>
          <p:cNvPr id="314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9042DC9-A3C1-4AD8-931C-0B8B3169EC7D}" type="slidenum">
              <a:rPr b="0" lang="en-US" sz="1400" spc="-1" strike="noStrike">
                <a:solidFill>
                  <a:srgbClr val="ffffff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569160" y="1077840"/>
            <a:ext cx="8146800" cy="478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земельные ресурсы и почвы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569160" y="-79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317" name="Диаграмма 7"/>
          <p:cNvGraphicFramePr/>
          <p:nvPr/>
        </p:nvGraphicFramePr>
        <p:xfrm>
          <a:off x="251640" y="1700640"/>
          <a:ext cx="4320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8" name="CustomShape 4"/>
          <p:cNvSpPr/>
          <p:nvPr/>
        </p:nvSpPr>
        <p:spPr>
          <a:xfrm>
            <a:off x="4935600" y="1734840"/>
            <a:ext cx="3856320" cy="17658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отличие от большинства западноевропейских государств в нашей стране сохранились естественно возобновляемые болотные массивы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19" name="CustomShape 5"/>
          <p:cNvSpPr/>
          <p:nvPr/>
        </p:nvSpPr>
        <p:spPr>
          <a:xfrm>
            <a:off x="4935600" y="3900240"/>
            <a:ext cx="3856320" cy="18954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1 348 болот общей площадью около 863 тыс. га. Болота страны очищают атмосферу так же эффективно, как способны очистить 20 млн га леса.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20" name="CustomShape 6"/>
          <p:cNvSpPr/>
          <p:nvPr/>
        </p:nvSpPr>
        <p:spPr>
          <a:xfrm>
            <a:off x="6863760" y="3501000"/>
            <a:ext cx="36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</p:spTree>
  </p:cSld>
  <p:transition spd="slow">
    <p:push dir="u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Рисунок 32" descr=""/>
          <p:cNvPicPr/>
          <p:nvPr/>
        </p:nvPicPr>
        <p:blipFill>
          <a:blip r:embed="rId1"/>
          <a:stretch/>
        </p:blipFill>
        <p:spPr>
          <a:xfrm>
            <a:off x="0" y="2948400"/>
            <a:ext cx="9143640" cy="3928320"/>
          </a:xfrm>
          <a:prstGeom prst="rect">
            <a:avLst/>
          </a:prstGeom>
          <a:ln w="0">
            <a:noFill/>
          </a:ln>
        </p:spPr>
      </p:pic>
      <p:sp>
        <p:nvSpPr>
          <p:cNvPr id="322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6C4EC31-D1F5-4E0E-9429-C2F6F3DE1916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569160" y="-79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610560" y="1133280"/>
            <a:ext cx="8146800" cy="478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водные ресурсы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610560" y="1700640"/>
            <a:ext cx="8146800" cy="478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водный потенциал Республики Беларусь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26" name="CustomShape 5"/>
          <p:cNvSpPr/>
          <p:nvPr/>
        </p:nvSpPr>
        <p:spPr>
          <a:xfrm>
            <a:off x="323640" y="2364120"/>
            <a:ext cx="2833200" cy="120852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20 тыс. водотоков общей протяженностью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90,6 тыс. км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27" name="CustomShape 6"/>
          <p:cNvSpPr/>
          <p:nvPr/>
        </p:nvSpPr>
        <p:spPr>
          <a:xfrm>
            <a:off x="3276000" y="2364120"/>
            <a:ext cx="2808000" cy="120852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более 10 тыс. озер, в которых сосредоточено около 9 куб. км воды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28" name="CustomShape 7"/>
          <p:cNvSpPr/>
          <p:nvPr/>
        </p:nvSpPr>
        <p:spPr>
          <a:xfrm>
            <a:off x="6208920" y="2349000"/>
            <a:ext cx="2755440" cy="1223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85 водохранилищ площадью от 100 га,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1,5 тыс. прудов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29" name="CustomShape 8"/>
          <p:cNvSpPr/>
          <p:nvPr/>
        </p:nvSpPr>
        <p:spPr>
          <a:xfrm>
            <a:off x="1786680" y="3683160"/>
            <a:ext cx="2833200" cy="1193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год на одного жителя Беларуси приходится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6,1 тыс. куб.м.  воды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30" name="CustomShape 9"/>
          <p:cNvSpPr/>
          <p:nvPr/>
        </p:nvSpPr>
        <p:spPr>
          <a:xfrm>
            <a:off x="4870440" y="3683160"/>
            <a:ext cx="2676600" cy="1193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среднеевропейский показатель - 4,6 тыс. куб. м.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31" name="CustomShape 10"/>
          <p:cNvSpPr/>
          <p:nvPr/>
        </p:nvSpPr>
        <p:spPr>
          <a:xfrm>
            <a:off x="608040" y="5052240"/>
            <a:ext cx="8146800" cy="478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изменения в водопользовании (снижение):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32" name="CustomShape 11"/>
          <p:cNvSpPr/>
          <p:nvPr/>
        </p:nvSpPr>
        <p:spPr>
          <a:xfrm>
            <a:off x="1083240" y="5860080"/>
            <a:ext cx="2305080" cy="86112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на 30% изъятия (добычи) воды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33" name="CustomShape 12"/>
          <p:cNvSpPr/>
          <p:nvPr/>
        </p:nvSpPr>
        <p:spPr>
          <a:xfrm>
            <a:off x="3529080" y="5860080"/>
            <a:ext cx="2305080" cy="86112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на 31% использование воды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34" name="CustomShape 13"/>
          <p:cNvSpPr/>
          <p:nvPr/>
        </p:nvSpPr>
        <p:spPr>
          <a:xfrm>
            <a:off x="5974920" y="5860080"/>
            <a:ext cx="2305080" cy="86112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на 12% сточных вод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35" name="CustomShape 14"/>
          <p:cNvSpPr/>
          <p:nvPr/>
        </p:nvSpPr>
        <p:spPr>
          <a:xfrm>
            <a:off x="4681800" y="5531040"/>
            <a:ext cx="360" cy="32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36" name="CustomShape 15"/>
          <p:cNvSpPr/>
          <p:nvPr/>
        </p:nvSpPr>
        <p:spPr>
          <a:xfrm flipH="1">
            <a:off x="2235240" y="5531040"/>
            <a:ext cx="2445480" cy="32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37" name="CustomShape 16"/>
          <p:cNvSpPr/>
          <p:nvPr/>
        </p:nvSpPr>
        <p:spPr>
          <a:xfrm>
            <a:off x="4681800" y="5531040"/>
            <a:ext cx="2445480" cy="32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</p:spTree>
  </p:cSld>
  <p:transition spd="slow">
    <p:push dir="u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Рисунок 12" descr=""/>
          <p:cNvPicPr/>
          <p:nvPr/>
        </p:nvPicPr>
        <p:blipFill>
          <a:blip r:embed="rId1"/>
          <a:stretch/>
        </p:blipFill>
        <p:spPr>
          <a:xfrm>
            <a:off x="-4680" y="4040280"/>
            <a:ext cx="9143640" cy="3985200"/>
          </a:xfrm>
          <a:prstGeom prst="rect">
            <a:avLst/>
          </a:prstGeom>
          <a:ln w="0">
            <a:noFill/>
          </a:ln>
        </p:spPr>
      </p:pic>
      <p:sp>
        <p:nvSpPr>
          <p:cNvPr id="339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4AF0171-00B4-466D-AB13-4BB1360CF751}" type="slidenum">
              <a:rPr b="0" lang="en-US" sz="1400" spc="-1" strike="noStrike">
                <a:solidFill>
                  <a:srgbClr val="ffffff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569160" y="-79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610560" y="1133280"/>
            <a:ext cx="8146800" cy="478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лесное хозяйство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42" name="CustomShape 4"/>
          <p:cNvSpPr/>
          <p:nvPr/>
        </p:nvSpPr>
        <p:spPr>
          <a:xfrm>
            <a:off x="610560" y="1700640"/>
            <a:ext cx="8146800" cy="647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сфере лесного хозяйства выполнены в полном объеме показатели, установленные на 2022 г.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43" name="CustomShape 5"/>
          <p:cNvSpPr/>
          <p:nvPr/>
        </p:nvSpPr>
        <p:spPr>
          <a:xfrm>
            <a:off x="610560" y="2588400"/>
            <a:ext cx="3279960" cy="9842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лесистость территории лесного фонда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44" name="CustomShape 6"/>
          <p:cNvSpPr/>
          <p:nvPr/>
        </p:nvSpPr>
        <p:spPr>
          <a:xfrm>
            <a:off x="5406480" y="2588400"/>
            <a:ext cx="3279960" cy="9842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заготовка древесины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 1 га покрытых лесом земель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45" name="CustomShape 7"/>
          <p:cNvSpPr/>
          <p:nvPr/>
        </p:nvSpPr>
        <p:spPr>
          <a:xfrm flipH="1">
            <a:off x="2250000" y="2349000"/>
            <a:ext cx="2433240" cy="23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46" name="CustomShape 8"/>
          <p:cNvSpPr/>
          <p:nvPr/>
        </p:nvSpPr>
        <p:spPr>
          <a:xfrm>
            <a:off x="4683960" y="2349000"/>
            <a:ext cx="2362320" cy="23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47" name="CustomShape 9"/>
          <p:cNvSpPr/>
          <p:nvPr/>
        </p:nvSpPr>
        <p:spPr>
          <a:xfrm>
            <a:off x="610560" y="3789720"/>
            <a:ext cx="3279960" cy="5752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40,1%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48" name="CustomShape 10"/>
          <p:cNvSpPr/>
          <p:nvPr/>
        </p:nvSpPr>
        <p:spPr>
          <a:xfrm>
            <a:off x="5406480" y="3789720"/>
            <a:ext cx="3279960" cy="5752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3,12 куб. м.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49" name="CustomShape 11"/>
          <p:cNvSpPr/>
          <p:nvPr/>
        </p:nvSpPr>
        <p:spPr>
          <a:xfrm>
            <a:off x="2250720" y="3573000"/>
            <a:ext cx="360" cy="21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50" name="CustomShape 12"/>
          <p:cNvSpPr/>
          <p:nvPr/>
        </p:nvSpPr>
        <p:spPr>
          <a:xfrm>
            <a:off x="7046640" y="3573000"/>
            <a:ext cx="360" cy="21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51" name="CustomShape 13"/>
          <p:cNvSpPr/>
          <p:nvPr/>
        </p:nvSpPr>
        <p:spPr>
          <a:xfrm>
            <a:off x="610560" y="4557600"/>
            <a:ext cx="8146800" cy="647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На протяжении ряда лет обеспечивается превышение площади создания лесов над их вырубкой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Рисунок 22" descr=""/>
          <p:cNvPicPr/>
          <p:nvPr/>
        </p:nvPicPr>
        <p:blipFill>
          <a:blip r:embed="rId1"/>
          <a:stretch/>
        </p:blipFill>
        <p:spPr>
          <a:xfrm>
            <a:off x="569160" y="5909040"/>
            <a:ext cx="964440" cy="964440"/>
          </a:xfrm>
          <a:prstGeom prst="rect">
            <a:avLst/>
          </a:prstGeom>
          <a:ln w="0">
            <a:noFill/>
          </a:ln>
        </p:spPr>
      </p:pic>
      <p:sp>
        <p:nvSpPr>
          <p:cNvPr id="353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98D7D8E-9449-42F4-914A-2A2AD70996EF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569160" y="-79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610560" y="1133280"/>
            <a:ext cx="8146800" cy="478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добыча полезных ископаемых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56" name="CustomShape 4"/>
          <p:cNvSpPr/>
          <p:nvPr/>
        </p:nvSpPr>
        <p:spPr>
          <a:xfrm>
            <a:off x="610560" y="1700640"/>
            <a:ext cx="8146800" cy="129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2016–2022 годах в нашей стране было открыто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10 месторождений нефти. Ежегодный объем добычи нефти стабилизировался на уровне 1,7–1,74 млн т. При этом ежегодный прирост запасов превысил уровень добычи нефти.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57" name="CustomShape 5"/>
          <p:cNvSpPr/>
          <p:nvPr/>
        </p:nvSpPr>
        <p:spPr>
          <a:xfrm>
            <a:off x="610560" y="3213000"/>
            <a:ext cx="8146800" cy="478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2022 году выполнены поисковые работы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58" name="CustomShape 6"/>
          <p:cNvSpPr/>
          <p:nvPr/>
        </p:nvSpPr>
        <p:spPr>
          <a:xfrm>
            <a:off x="107640" y="3902040"/>
            <a:ext cx="3169080" cy="21189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на участках, перспективных на выявление месторождений базальтов в Пинском и Ивановском районах Брестской области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59" name="CustomShape 7"/>
          <p:cNvSpPr/>
          <p:nvPr/>
        </p:nvSpPr>
        <p:spPr>
          <a:xfrm>
            <a:off x="5940000" y="3940920"/>
            <a:ext cx="3074400" cy="20800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детальная разведка месторождения мергельно-меловых пород в Волковысском районе Гродненской области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60" name="CustomShape 8"/>
          <p:cNvSpPr/>
          <p:nvPr/>
        </p:nvSpPr>
        <p:spPr>
          <a:xfrm>
            <a:off x="3386160" y="3930480"/>
            <a:ext cx="2446920" cy="29271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вскрыты породы, обогащенные редкоземельными элементами и содержащие повышенные концентрации серебра, золота и палладия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61" name="CustomShape 9"/>
          <p:cNvSpPr/>
          <p:nvPr/>
        </p:nvSpPr>
        <p:spPr>
          <a:xfrm>
            <a:off x="4644000" y="3691800"/>
            <a:ext cx="360" cy="238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62" name="CustomShape 10"/>
          <p:cNvSpPr/>
          <p:nvPr/>
        </p:nvSpPr>
        <p:spPr>
          <a:xfrm>
            <a:off x="1691640" y="3691800"/>
            <a:ext cx="360" cy="238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63" name="CustomShape 11"/>
          <p:cNvSpPr/>
          <p:nvPr/>
        </p:nvSpPr>
        <p:spPr>
          <a:xfrm>
            <a:off x="7596360" y="3702240"/>
            <a:ext cx="360" cy="238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</p:spTree>
  </p:cSld>
  <p:transition spd="slow">
    <p:push dir="u"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C372698-6E0B-467D-BCA4-13F47B718474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365" name="CustomShape 2"/>
          <p:cNvSpPr/>
          <p:nvPr/>
        </p:nvSpPr>
        <p:spPr>
          <a:xfrm>
            <a:off x="569160" y="-79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66" name="CustomShape 3"/>
          <p:cNvSpPr/>
          <p:nvPr/>
        </p:nvSpPr>
        <p:spPr>
          <a:xfrm>
            <a:off x="610560" y="1133280"/>
            <a:ext cx="8146800" cy="478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отходы производства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67" name="CustomShape 4"/>
          <p:cNvSpPr/>
          <p:nvPr/>
        </p:nvSpPr>
        <p:spPr>
          <a:xfrm>
            <a:off x="610560" y="1700640"/>
            <a:ext cx="8146800" cy="1079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определены основные подходы по повышению эффективности системы обращения с твердыми коммунальными отходами и вторичными материальными ресурсами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68" name="CustomShape 5"/>
          <p:cNvSpPr/>
          <p:nvPr/>
        </p:nvSpPr>
        <p:spPr>
          <a:xfrm>
            <a:off x="569160" y="2889000"/>
            <a:ext cx="2490120" cy="16920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установлено более 9,4 тыс. контейнеров для сбора отходов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69" name="CustomShape 6"/>
          <p:cNvSpPr/>
          <p:nvPr/>
        </p:nvSpPr>
        <p:spPr>
          <a:xfrm>
            <a:off x="3438720" y="2863800"/>
            <a:ext cx="2490120" cy="16920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3 тыс. контейнеров для раздельного сбора отходов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70" name="CustomShape 7"/>
          <p:cNvSpPr/>
          <p:nvPr/>
        </p:nvSpPr>
        <p:spPr>
          <a:xfrm>
            <a:off x="6267240" y="2889000"/>
            <a:ext cx="2490120" cy="16920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приобретено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59 мусоровозов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71" name="CustomShape 8"/>
          <p:cNvSpPr/>
          <p:nvPr/>
        </p:nvSpPr>
        <p:spPr>
          <a:xfrm>
            <a:off x="569160" y="4844880"/>
            <a:ext cx="2518200" cy="18759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функционирует 1683 приемных пункта вторичных материальных ресурсов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72" name="CustomShape 9"/>
          <p:cNvSpPr/>
          <p:nvPr/>
        </p:nvSpPr>
        <p:spPr>
          <a:xfrm>
            <a:off x="3438720" y="4844880"/>
            <a:ext cx="2490120" cy="743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том числе 1413 стационарных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73" name="CustomShape 10"/>
          <p:cNvSpPr/>
          <p:nvPr/>
        </p:nvSpPr>
        <p:spPr>
          <a:xfrm>
            <a:off x="3438720" y="5845680"/>
            <a:ext cx="2490120" cy="66492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270 передвижных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74" name="CustomShape 11"/>
          <p:cNvSpPr/>
          <p:nvPr/>
        </p:nvSpPr>
        <p:spPr>
          <a:xfrm>
            <a:off x="3088080" y="5589360"/>
            <a:ext cx="350640" cy="2455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alpha val="50000"/>
            </a:schemeClr>
          </a:solidFill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75" name="Рисунок 3" descr=""/>
          <p:cNvPicPr/>
          <p:nvPr/>
        </p:nvPicPr>
        <p:blipFill>
          <a:blip r:embed="rId1"/>
          <a:stretch/>
        </p:blipFill>
        <p:spPr>
          <a:xfrm>
            <a:off x="6804360" y="4581000"/>
            <a:ext cx="1289160" cy="230184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220AFDC-3396-4219-838E-94BC1004FEE9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569160" y="-79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78" name="CustomShape 3"/>
          <p:cNvSpPr/>
          <p:nvPr/>
        </p:nvSpPr>
        <p:spPr>
          <a:xfrm>
            <a:off x="610560" y="1133280"/>
            <a:ext cx="8146800" cy="478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отходы производства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79" name="CustomShape 4"/>
          <p:cNvSpPr/>
          <p:nvPr/>
        </p:nvSpPr>
        <p:spPr>
          <a:xfrm>
            <a:off x="610560" y="1700640"/>
            <a:ext cx="8146800" cy="719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проведены мероприятия по оптимизации количества имеющихся полигонов и мини-полигонов: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80" name="CustomShape 5"/>
          <p:cNvSpPr/>
          <p:nvPr/>
        </p:nvSpPr>
        <p:spPr>
          <a:xfrm>
            <a:off x="2051640" y="2637000"/>
            <a:ext cx="2490120" cy="10368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закрыто 23 мини-полигона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81" name="CustomShape 6"/>
          <p:cNvSpPr/>
          <p:nvPr/>
        </p:nvSpPr>
        <p:spPr>
          <a:xfrm>
            <a:off x="4788000" y="2637000"/>
            <a:ext cx="2490120" cy="10368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рекультивирован 61 объект захоронения ТКО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82" name="CustomShape 7"/>
          <p:cNvSpPr/>
          <p:nvPr/>
        </p:nvSpPr>
        <p:spPr>
          <a:xfrm flipH="1">
            <a:off x="3296880" y="2421000"/>
            <a:ext cx="1386720" cy="21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83" name="CustomShape 8"/>
          <p:cNvSpPr/>
          <p:nvPr/>
        </p:nvSpPr>
        <p:spPr>
          <a:xfrm>
            <a:off x="4683960" y="2421000"/>
            <a:ext cx="1348920" cy="21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84" name="CustomShape 9"/>
          <p:cNvSpPr/>
          <p:nvPr/>
        </p:nvSpPr>
        <p:spPr>
          <a:xfrm>
            <a:off x="251640" y="3859920"/>
            <a:ext cx="2490120" cy="1288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создано 16 крупных межрайонных объектов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85" name="CustomShape 10"/>
          <p:cNvSpPr/>
          <p:nvPr/>
        </p:nvSpPr>
        <p:spPr>
          <a:xfrm>
            <a:off x="3315960" y="3859920"/>
            <a:ext cx="2716920" cy="1288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суммарная мощность 1,8 млн т коммунальных отходов в год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86" name="CustomShape 11"/>
          <p:cNvSpPr/>
          <p:nvPr/>
        </p:nvSpPr>
        <p:spPr>
          <a:xfrm flipV="1">
            <a:off x="2742120" y="4503600"/>
            <a:ext cx="573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87" name="CustomShape 12"/>
          <p:cNvSpPr/>
          <p:nvPr/>
        </p:nvSpPr>
        <p:spPr>
          <a:xfrm>
            <a:off x="107640" y="5334480"/>
            <a:ext cx="3065400" cy="1288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Уровень использования твердых коммунальных отходов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88" name="CustomShape 13"/>
          <p:cNvSpPr/>
          <p:nvPr/>
        </p:nvSpPr>
        <p:spPr>
          <a:xfrm>
            <a:off x="3429360" y="5460480"/>
            <a:ext cx="2490120" cy="10368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2012 г – 10%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89" name="CustomShape 14"/>
          <p:cNvSpPr/>
          <p:nvPr/>
        </p:nvSpPr>
        <p:spPr>
          <a:xfrm>
            <a:off x="6176160" y="5460480"/>
            <a:ext cx="2490120" cy="10368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2022 – 32%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90" name="CustomShape 15"/>
          <p:cNvSpPr/>
          <p:nvPr/>
        </p:nvSpPr>
        <p:spPr>
          <a:xfrm flipV="1">
            <a:off x="3173400" y="5978160"/>
            <a:ext cx="255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91" name="CustomShape 16"/>
          <p:cNvSpPr/>
          <p:nvPr/>
        </p:nvSpPr>
        <p:spPr>
          <a:xfrm flipV="1">
            <a:off x="5919840" y="5980320"/>
            <a:ext cx="255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pic>
        <p:nvPicPr>
          <p:cNvPr id="392" name="Рисунок 20" descr=""/>
          <p:cNvPicPr/>
          <p:nvPr/>
        </p:nvPicPr>
        <p:blipFill>
          <a:blip r:embed="rId1"/>
          <a:stretch/>
        </p:blipFill>
        <p:spPr>
          <a:xfrm>
            <a:off x="6706800" y="3901320"/>
            <a:ext cx="1428840" cy="139716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3060000" y="5393160"/>
            <a:ext cx="5738760" cy="13280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около четверти лесного фонда, более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100 месторождений сырья и минералов,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265 тыс. га плодородных земель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и 340 промышленных предприятий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9A4B2E8-86C0-4F11-A193-79139C0BCBFD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395" name="CustomShape 3"/>
          <p:cNvSpPr/>
          <p:nvPr/>
        </p:nvSpPr>
        <p:spPr>
          <a:xfrm>
            <a:off x="569160" y="-79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96" name="CustomShape 4"/>
          <p:cNvSpPr/>
          <p:nvPr/>
        </p:nvSpPr>
        <p:spPr>
          <a:xfrm>
            <a:off x="610560" y="1133280"/>
            <a:ext cx="8146800" cy="478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преодоление последствий катастрофы на Чернобыльской АЭС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97" name="CustomShape 5"/>
          <p:cNvSpPr/>
          <p:nvPr/>
        </p:nvSpPr>
        <p:spPr>
          <a:xfrm>
            <a:off x="610560" y="1700640"/>
            <a:ext cx="8146800" cy="1079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26 апреля 1986 г. на Чернобыльской АЭС произошла трагедия.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 u="sng">
                <a:solidFill>
                  <a:srgbClr val="000000"/>
                </a:solidFill>
                <a:uFillTx/>
                <a:latin typeface="Yu Gothic UI"/>
                <a:ea typeface="Yu Gothic UI"/>
              </a:rPr>
              <a:t>Это не наша вина, не наша авария, но боль и страшные последствия – наши.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398" name="Рисунок 1" descr=""/>
          <p:cNvPicPr/>
          <p:nvPr/>
        </p:nvPicPr>
        <p:blipFill>
          <a:blip r:embed="rId1"/>
          <a:stretch/>
        </p:blipFill>
        <p:spPr>
          <a:xfrm>
            <a:off x="538920" y="2925000"/>
            <a:ext cx="1872000" cy="1872000"/>
          </a:xfrm>
          <a:prstGeom prst="rect">
            <a:avLst/>
          </a:prstGeom>
          <a:ln w="0">
            <a:noFill/>
          </a:ln>
        </p:spPr>
      </p:pic>
      <p:sp>
        <p:nvSpPr>
          <p:cNvPr id="399" name="CustomShape 6"/>
          <p:cNvSpPr/>
          <p:nvPr/>
        </p:nvSpPr>
        <p:spPr>
          <a:xfrm>
            <a:off x="2669040" y="2917080"/>
            <a:ext cx="6129720" cy="23400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Более трети всех радиоактивных веществ, выброшенных в атмосферу в 1986 году, осело на белорусской земле и заняло почти четвертую часть территории Беларуси. Пятая часть населения страны оказалась в зоне загрязнения, 479 населенных пунктов перестали существовать.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00" name="CustomShape 7"/>
          <p:cNvSpPr/>
          <p:nvPr/>
        </p:nvSpPr>
        <p:spPr>
          <a:xfrm>
            <a:off x="229680" y="5393160"/>
            <a:ext cx="2490120" cy="13280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на зараженной территории осталось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01" name="CustomShape 8"/>
          <p:cNvSpPr/>
          <p:nvPr/>
        </p:nvSpPr>
        <p:spPr>
          <a:xfrm flipV="1">
            <a:off x="2720160" y="6056640"/>
            <a:ext cx="3391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</p:spTree>
  </p:cSld>
  <p:transition spd="slow">
    <p:push dir="u"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179D98E-ECC4-4257-A903-A73FAD8F49E0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569160" y="-79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04" name="CustomShape 3"/>
          <p:cNvSpPr/>
          <p:nvPr/>
        </p:nvSpPr>
        <p:spPr>
          <a:xfrm>
            <a:off x="610560" y="1133280"/>
            <a:ext cx="8146800" cy="478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Преодоление последствий катастрофы на Чернобыльской АЭС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05" name="CustomShape 4"/>
          <p:cNvSpPr/>
          <p:nvPr/>
        </p:nvSpPr>
        <p:spPr>
          <a:xfrm>
            <a:off x="610560" y="1700640"/>
            <a:ext cx="8146800" cy="93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На поступательное возвращение пострадавших территорий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к нормальной жизни нацелена вся государственная политика Беларуси.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06" name="CustomShape 5"/>
          <p:cNvSpPr/>
          <p:nvPr/>
        </p:nvSpPr>
        <p:spPr>
          <a:xfrm>
            <a:off x="651600" y="2781000"/>
            <a:ext cx="8146800" cy="93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Всего более чем за четверть века в Беларуси реализовано пять госпрограмм по преодолению последствий катастрофы на Чернобыльской АЭС.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07" name="CustomShape 6"/>
          <p:cNvSpPr/>
          <p:nvPr/>
        </p:nvSpPr>
        <p:spPr>
          <a:xfrm>
            <a:off x="651600" y="3845160"/>
            <a:ext cx="8146800" cy="25110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На сегодняшний день в республике реализуется шестая государственная программа на 2021–2025 годы, общий объем финансирования которой составляет почти 3 млрд рублей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(в 2021 году на выполнение мероприятий госпрограммы фактически использовано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538,7 млн рублей, в 2022 году – 568,7 млн рублей).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569160" y="6237720"/>
            <a:ext cx="8146800" cy="431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подбор культур и сортов растений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09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E3F88FD-8795-44CC-834E-E21894153CD4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10" name="CustomShape 3"/>
          <p:cNvSpPr/>
          <p:nvPr/>
        </p:nvSpPr>
        <p:spPr>
          <a:xfrm>
            <a:off x="569160" y="-79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11" name="CustomShape 4"/>
          <p:cNvSpPr/>
          <p:nvPr/>
        </p:nvSpPr>
        <p:spPr>
          <a:xfrm>
            <a:off x="610560" y="1133280"/>
            <a:ext cx="8146800" cy="478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Преодоление последствий катастрофы на Чернобыльской АЭС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12" name="CustomShape 5"/>
          <p:cNvSpPr/>
          <p:nvPr/>
        </p:nvSpPr>
        <p:spPr>
          <a:xfrm>
            <a:off x="610560" y="1700640"/>
            <a:ext cx="8146800" cy="647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За послеаварийный период радиационная обстановка на сельскохозяйственных землях значительно улучшилась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13" name="CustomShape 6"/>
          <p:cNvSpPr/>
          <p:nvPr/>
        </p:nvSpPr>
        <p:spPr>
          <a:xfrm>
            <a:off x="35640" y="2507760"/>
            <a:ext cx="3457080" cy="22320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концентрация долгоживущих радионуклидов цезия-137 и стронция-90 уменьшилась почти на половину (по причине естественного распада)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14" name="CustomShape 7"/>
          <p:cNvSpPr/>
          <p:nvPr/>
        </p:nvSpPr>
        <p:spPr>
          <a:xfrm>
            <a:off x="5724000" y="2499840"/>
            <a:ext cx="3362400" cy="22320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внедрены технологии оптимизации агрохимических свойств почв и возделывания сельскохозяйственных культур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15" name="CustomShape 8"/>
          <p:cNvSpPr/>
          <p:nvPr/>
        </p:nvSpPr>
        <p:spPr>
          <a:xfrm>
            <a:off x="3587400" y="2507760"/>
            <a:ext cx="2042280" cy="22320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комплекс агрохимических и агротехнических защитных мероприятий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16" name="CustomShape 9"/>
          <p:cNvSpPr/>
          <p:nvPr/>
        </p:nvSpPr>
        <p:spPr>
          <a:xfrm>
            <a:off x="955440" y="4880880"/>
            <a:ext cx="2376000" cy="12114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известкование кислых почв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17" name="CustomShape 10"/>
          <p:cNvSpPr/>
          <p:nvPr/>
        </p:nvSpPr>
        <p:spPr>
          <a:xfrm>
            <a:off x="3367440" y="4893120"/>
            <a:ext cx="2376000" cy="12070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внесение минеральных и органических удобрений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18" name="CustomShape 11"/>
          <p:cNvSpPr/>
          <p:nvPr/>
        </p:nvSpPr>
        <p:spPr>
          <a:xfrm>
            <a:off x="5796000" y="4883040"/>
            <a:ext cx="2376000" cy="12070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комплексное перезалужение и окультуривание луговых земель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19" name="CustomShape 12"/>
          <p:cNvSpPr/>
          <p:nvPr/>
        </p:nvSpPr>
        <p:spPr>
          <a:xfrm>
            <a:off x="4555440" y="2338560"/>
            <a:ext cx="360" cy="20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420" name="CustomShape 13"/>
          <p:cNvSpPr/>
          <p:nvPr/>
        </p:nvSpPr>
        <p:spPr>
          <a:xfrm>
            <a:off x="1753920" y="2349000"/>
            <a:ext cx="360" cy="20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421" name="CustomShape 14"/>
          <p:cNvSpPr/>
          <p:nvPr/>
        </p:nvSpPr>
        <p:spPr>
          <a:xfrm>
            <a:off x="7524360" y="2349000"/>
            <a:ext cx="360" cy="20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422" name="CustomShape 15"/>
          <p:cNvSpPr/>
          <p:nvPr/>
        </p:nvSpPr>
        <p:spPr>
          <a:xfrm>
            <a:off x="4608720" y="4740120"/>
            <a:ext cx="360" cy="20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423" name="CustomShape 16"/>
          <p:cNvSpPr/>
          <p:nvPr/>
        </p:nvSpPr>
        <p:spPr>
          <a:xfrm flipH="1">
            <a:off x="2143800" y="4740120"/>
            <a:ext cx="2464560" cy="14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424" name="CustomShape 17"/>
          <p:cNvSpPr/>
          <p:nvPr/>
        </p:nvSpPr>
        <p:spPr>
          <a:xfrm>
            <a:off x="4608720" y="4740120"/>
            <a:ext cx="2375280" cy="14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</p:spTree>
  </p:cSld>
  <p:transition spd="slow">
    <p:push dir="u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12" descr=""/>
          <p:cNvPicPr/>
          <p:nvPr/>
        </p:nvPicPr>
        <p:blipFill>
          <a:blip r:embed="rId1"/>
          <a:stretch/>
        </p:blipFill>
        <p:spPr>
          <a:xfrm>
            <a:off x="0" y="4106880"/>
            <a:ext cx="9143640" cy="3611520"/>
          </a:xfrm>
          <a:prstGeom prst="rect">
            <a:avLst/>
          </a:prstGeom>
          <a:ln w="0">
            <a:noFill/>
          </a:ln>
        </p:spPr>
      </p:pic>
      <p:sp>
        <p:nvSpPr>
          <p:cNvPr id="109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AA47959-8DC9-4402-A108-E56956BEADE3}" type="slidenum">
              <a:rPr b="0" lang="en-US" sz="1400" spc="-1" strike="noStrike">
                <a:solidFill>
                  <a:srgbClr val="ffffff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469800" y="22680"/>
            <a:ext cx="8229240" cy="507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1000"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Мировые тенденции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510840" y="620640"/>
            <a:ext cx="8146800" cy="2934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ЭКОЛОГИЧЕСКАЯ СФЕРА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510840" y="1004040"/>
            <a:ext cx="8146800" cy="719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ближайшие несколько лет человечество столкнется с еще большим потеплением атмосферы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13" name="Рисунок 1" descr=""/>
          <p:cNvPicPr/>
          <p:nvPr/>
        </p:nvPicPr>
        <p:blipFill>
          <a:blip r:embed="rId2"/>
          <a:stretch/>
        </p:blipFill>
        <p:spPr>
          <a:xfrm flipH="1">
            <a:off x="511200" y="1884240"/>
            <a:ext cx="499680" cy="1323000"/>
          </a:xfrm>
          <a:prstGeom prst="rect">
            <a:avLst/>
          </a:prstGeom>
          <a:ln w="0">
            <a:noFill/>
          </a:ln>
        </p:spPr>
      </p:pic>
      <p:sp>
        <p:nvSpPr>
          <p:cNvPr id="114" name="CustomShape 5"/>
          <p:cNvSpPr/>
          <p:nvPr/>
        </p:nvSpPr>
        <p:spPr>
          <a:xfrm>
            <a:off x="1259640" y="1824120"/>
            <a:ext cx="676620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атмосферные уровни парниковых газов достигли рекордных значений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5" name="CustomShape 6"/>
          <p:cNvSpPr/>
          <p:nvPr/>
        </p:nvSpPr>
        <p:spPr>
          <a:xfrm>
            <a:off x="3081600" y="2732760"/>
            <a:ext cx="2501640" cy="3668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2021 год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6" name="CustomShape 7"/>
          <p:cNvSpPr/>
          <p:nvPr/>
        </p:nvSpPr>
        <p:spPr>
          <a:xfrm>
            <a:off x="6052680" y="2732760"/>
            <a:ext cx="2542680" cy="3762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доиндустриальный уровень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17" name="CustomShape 8"/>
          <p:cNvSpPr/>
          <p:nvPr/>
        </p:nvSpPr>
        <p:spPr>
          <a:xfrm>
            <a:off x="510840" y="3314520"/>
            <a:ext cx="22604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углекислый газ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8" name="CustomShape 9"/>
          <p:cNvSpPr/>
          <p:nvPr/>
        </p:nvSpPr>
        <p:spPr>
          <a:xfrm>
            <a:off x="510840" y="4165200"/>
            <a:ext cx="22604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метан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9" name="CustomShape 10"/>
          <p:cNvSpPr/>
          <p:nvPr/>
        </p:nvSpPr>
        <p:spPr>
          <a:xfrm>
            <a:off x="510840" y="5015880"/>
            <a:ext cx="22604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закись азота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0" name="CustomShape 11"/>
          <p:cNvSpPr/>
          <p:nvPr/>
        </p:nvSpPr>
        <p:spPr>
          <a:xfrm>
            <a:off x="3081600" y="3314520"/>
            <a:ext cx="25016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415,7 частей на миллион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1" name="CustomShape 12"/>
          <p:cNvSpPr/>
          <p:nvPr/>
        </p:nvSpPr>
        <p:spPr>
          <a:xfrm>
            <a:off x="3081600" y="4165200"/>
            <a:ext cx="25016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1908 частей на миллиард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2" name="CustomShape 13"/>
          <p:cNvSpPr/>
          <p:nvPr/>
        </p:nvSpPr>
        <p:spPr>
          <a:xfrm>
            <a:off x="3081600" y="5015880"/>
            <a:ext cx="25016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334,5 частей на миллиард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3" name="CustomShape 14"/>
          <p:cNvSpPr/>
          <p:nvPr/>
        </p:nvSpPr>
        <p:spPr>
          <a:xfrm>
            <a:off x="6052680" y="3316320"/>
            <a:ext cx="25016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149 %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4" name="CustomShape 15"/>
          <p:cNvSpPr/>
          <p:nvPr/>
        </p:nvSpPr>
        <p:spPr>
          <a:xfrm>
            <a:off x="6052680" y="4174560"/>
            <a:ext cx="25016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262 %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5" name="CustomShape 16"/>
          <p:cNvSpPr/>
          <p:nvPr/>
        </p:nvSpPr>
        <p:spPr>
          <a:xfrm>
            <a:off x="6052680" y="5025240"/>
            <a:ext cx="25016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124 %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BE7A0E4-40F5-49DB-9CD3-9D341DA63461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26" name="CustomShape 2"/>
          <p:cNvSpPr/>
          <p:nvPr/>
        </p:nvSpPr>
        <p:spPr>
          <a:xfrm>
            <a:off x="569160" y="-79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27" name="CustomShape 3"/>
          <p:cNvSpPr/>
          <p:nvPr/>
        </p:nvSpPr>
        <p:spPr>
          <a:xfrm>
            <a:off x="610560" y="1133280"/>
            <a:ext cx="8146800" cy="4784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Преодоление последствий катастрофы на Чернобыльской АЭС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28" name="CustomShape 4"/>
          <p:cNvSpPr/>
          <p:nvPr/>
        </p:nvSpPr>
        <p:spPr>
          <a:xfrm>
            <a:off x="610560" y="1700640"/>
            <a:ext cx="8146800" cy="1007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Беларуси приняты многократно более жесткие, чем в ЕАЭС, допустимые уровни содержания стронция-90 в продуктах питания.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29" name="CustomShape 5"/>
          <p:cNvSpPr/>
          <p:nvPr/>
        </p:nvSpPr>
        <p:spPr>
          <a:xfrm>
            <a:off x="4261320" y="2890080"/>
            <a:ext cx="4537080" cy="36486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«Я неоднократно подчеркивал, что радиационная безопасность и надежность эксплуатации атомной станции – это приоритет из приоритетов. Мы долго обсуждали эти вопросы на этапе принятия серьезнейшего решения о строительстве станции, учли весь мировой опыт. Здесь используются высочайшие технологии.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Это – достояние нашего народа».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430" name="Рисунок 1" descr=""/>
          <p:cNvPicPr/>
          <p:nvPr/>
        </p:nvPicPr>
        <p:blipFill>
          <a:blip r:embed="rId1"/>
          <a:srcRect l="18500" t="0" r="22436" b="8001"/>
          <a:stretch/>
        </p:blipFill>
        <p:spPr>
          <a:xfrm>
            <a:off x="755640" y="3294720"/>
            <a:ext cx="3240000" cy="283896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4FBB5B4-4E49-4644-9B24-69F1D05EEA96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569160" y="-79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Достигнутые Республикой Беларусь результаты в сфере обеспечения экологической и биологической безопасности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33" name="CustomShape 3"/>
          <p:cNvSpPr/>
          <p:nvPr/>
        </p:nvSpPr>
        <p:spPr>
          <a:xfrm>
            <a:off x="610560" y="1133280"/>
            <a:ext cx="8146800" cy="6390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Защита населения и окружающей среды от техногенных и природных воздействий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34" name="CustomShape 4"/>
          <p:cNvSpPr/>
          <p:nvPr/>
        </p:nvSpPr>
        <p:spPr>
          <a:xfrm>
            <a:off x="610560" y="2097000"/>
            <a:ext cx="8146800" cy="21600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Радиационный контроль по линии Государственного таможенного комитета осуществляется при помощи стационарных систем радиационного контроля в целях выявления товаров, транспортных средств и физических лиц с уровнем ионизирующего излучения, превышающим естественный радиационный фон для данной местности.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35" name="CustomShape 5"/>
          <p:cNvSpPr/>
          <p:nvPr/>
        </p:nvSpPr>
        <p:spPr>
          <a:xfrm>
            <a:off x="569160" y="4581000"/>
            <a:ext cx="8146800" cy="1079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Согласно результатам Национальной системы мониторинга окружающей среды в Республике Беларусь, ситуация в природоохранной сфере стабильная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E179198-41A1-4B22-9866-F5E3D8659B9E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37" name="CustomShape 2"/>
          <p:cNvSpPr/>
          <p:nvPr/>
        </p:nvSpPr>
        <p:spPr>
          <a:xfrm>
            <a:off x="569160" y="7200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Международное сотрудничество Республики Беларусь по вопросам обеспечения экологической и биологической безопасности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38" name="CustomShape 3"/>
          <p:cNvSpPr/>
          <p:nvPr/>
        </p:nvSpPr>
        <p:spPr>
          <a:xfrm>
            <a:off x="610560" y="1277280"/>
            <a:ext cx="8146800" cy="9990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Беларуси особое внимание уделяется обеспечению выполнения международных конвенций и подписанных к ним протоколов в области охраны окружающей среды: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39" name="CustomShape 4"/>
          <p:cNvSpPr/>
          <p:nvPr/>
        </p:nvSpPr>
        <p:spPr>
          <a:xfrm>
            <a:off x="610560" y="2455920"/>
            <a:ext cx="8146800" cy="6390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Конвенция о трансграничном загрязнении воздуха на большие расстояния;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40" name="CustomShape 5"/>
          <p:cNvSpPr/>
          <p:nvPr/>
        </p:nvSpPr>
        <p:spPr>
          <a:xfrm>
            <a:off x="610560" y="3268080"/>
            <a:ext cx="8146800" cy="88092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Протокол об ограничении выбросов оксидов азота или их трансграничных потоков к Конвенции 1979 г. о трансграничном загрязнении воздуха на большие расстояния;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41" name="CustomShape 6"/>
          <p:cNvSpPr/>
          <p:nvPr/>
        </p:nvSpPr>
        <p:spPr>
          <a:xfrm>
            <a:off x="651600" y="4321800"/>
            <a:ext cx="8146800" cy="4752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Венская конвенция об охране озонового слоя;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42" name="CustomShape 7"/>
          <p:cNvSpPr/>
          <p:nvPr/>
        </p:nvSpPr>
        <p:spPr>
          <a:xfrm>
            <a:off x="655200" y="4969800"/>
            <a:ext cx="8146800" cy="6192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Монреальский протокол по веществам, разрушающим озоновый слой;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43" name="CustomShape 8"/>
          <p:cNvSpPr/>
          <p:nvPr/>
        </p:nvSpPr>
        <p:spPr>
          <a:xfrm>
            <a:off x="651600" y="5761800"/>
            <a:ext cx="8146800" cy="6192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Конвенция об оценке воздействия на окружающую среду в трансграничном контексте;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18EE199-946B-4140-9815-C37C6065B75D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45" name="CustomShape 2"/>
          <p:cNvSpPr/>
          <p:nvPr/>
        </p:nvSpPr>
        <p:spPr>
          <a:xfrm>
            <a:off x="569160" y="7200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Международное сотрудничество Республики Беларусь по вопросам обеспечения экологической и биологической безопасности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46" name="CustomShape 3"/>
          <p:cNvSpPr/>
          <p:nvPr/>
        </p:nvSpPr>
        <p:spPr>
          <a:xfrm>
            <a:off x="610560" y="1335960"/>
            <a:ext cx="8146800" cy="14313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 1975 года Беларусь является участницей Конвенции о запрещении разработки, производства и накопления запасов бактериологического (биологического) и токсинного оружия и об их уничтожении;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47" name="CustomShape 4"/>
          <p:cNvSpPr/>
          <p:nvPr/>
        </p:nvSpPr>
        <p:spPr>
          <a:xfrm>
            <a:off x="611640" y="2966040"/>
            <a:ext cx="8146800" cy="14313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2021 году учрежден Координационный совет уполномоченных органов государств – членов ОДКБ по вопросам биологической безопасности;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48" name="CustomShape 5"/>
          <p:cNvSpPr/>
          <p:nvPr/>
        </p:nvSpPr>
        <p:spPr>
          <a:xfrm>
            <a:off x="610560" y="4609080"/>
            <a:ext cx="8146800" cy="14313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19 января 2023 г. в г.Минске был подписан Меморандум о взаимопонимании между Правительством Республики Беларусь и Правительством Российской Федерации по вопросам обеспечения биологической безопасности. 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5223240" y="5306040"/>
            <a:ext cx="3569040" cy="13143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замена устаревших неэффективных приборов домашнего обихода на современные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50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162DE03-2022-4DA6-8162-FF6ED9C23D02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51" name="CustomShape 3"/>
          <p:cNvSpPr/>
          <p:nvPr/>
        </p:nvSpPr>
        <p:spPr>
          <a:xfrm>
            <a:off x="569160" y="7200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Повышение уровня экологической культуры в белорусском обществе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52" name="CustomShape 4"/>
          <p:cNvSpPr/>
          <p:nvPr/>
        </p:nvSpPr>
        <p:spPr>
          <a:xfrm>
            <a:off x="651600" y="1124640"/>
            <a:ext cx="8146800" cy="72432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Необходима переориентация ценностей каждого гражданина в отношении к окружающей среде.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53" name="CustomShape 5"/>
          <p:cNvSpPr/>
          <p:nvPr/>
        </p:nvSpPr>
        <p:spPr>
          <a:xfrm>
            <a:off x="651600" y="2061000"/>
            <a:ext cx="8146800" cy="72432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числе правил экологического поведения человека в быту: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54" name="CustomShape 6"/>
          <p:cNvSpPr/>
          <p:nvPr/>
        </p:nvSpPr>
        <p:spPr>
          <a:xfrm>
            <a:off x="569160" y="3213000"/>
            <a:ext cx="3569040" cy="19872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переход от транспортных средств с двигателем внутреннего сгорания, к более безопасным и экологически чистым видам автотранспорта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55" name="CustomShape 7"/>
          <p:cNvSpPr/>
          <p:nvPr/>
        </p:nvSpPr>
        <p:spPr>
          <a:xfrm>
            <a:off x="569160" y="5371200"/>
            <a:ext cx="3569040" cy="13143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правильная эксплуатация и утилизация шин с целью дальнейшей переработки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56" name="CustomShape 8"/>
          <p:cNvSpPr/>
          <p:nvPr/>
        </p:nvSpPr>
        <p:spPr>
          <a:xfrm>
            <a:off x="5223240" y="3213000"/>
            <a:ext cx="3569040" cy="9072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установка водосчетчиков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57" name="CustomShape 9"/>
          <p:cNvSpPr/>
          <p:nvPr/>
        </p:nvSpPr>
        <p:spPr>
          <a:xfrm>
            <a:off x="5229360" y="4289760"/>
            <a:ext cx="3569040" cy="9072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установка котлов отопления в частных домах с гибридной системой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58" name="CustomShape 10"/>
          <p:cNvSpPr/>
          <p:nvPr/>
        </p:nvSpPr>
        <p:spPr>
          <a:xfrm>
            <a:off x="4356720" y="2902320"/>
            <a:ext cx="647640" cy="935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alpha val="50000"/>
            </a:schemeClr>
          </a:solidFill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push dir="u"/>
  </p:transition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7F3823A-E78A-4E71-8766-5E05B4717A78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60" name="CustomShape 2"/>
          <p:cNvSpPr/>
          <p:nvPr/>
        </p:nvSpPr>
        <p:spPr>
          <a:xfrm>
            <a:off x="569160" y="7200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Повышение уровня экологической культуры в белорусском обществе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61" name="CustomShape 3"/>
          <p:cNvSpPr/>
          <p:nvPr/>
        </p:nvSpPr>
        <p:spPr>
          <a:xfrm>
            <a:off x="651600" y="1124640"/>
            <a:ext cx="8146800" cy="72432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числе правил экологического поведения человека в быту: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62" name="CustomShape 4"/>
          <p:cNvSpPr/>
          <p:nvPr/>
        </p:nvSpPr>
        <p:spPr>
          <a:xfrm>
            <a:off x="651600" y="2034720"/>
            <a:ext cx="3569040" cy="12808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раздельный сбор твердых коммунальных отходов, в том числе отработанных элементов питания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63" name="CustomShape 5"/>
          <p:cNvSpPr/>
          <p:nvPr/>
        </p:nvSpPr>
        <p:spPr>
          <a:xfrm>
            <a:off x="5229360" y="2040480"/>
            <a:ext cx="3569040" cy="236772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использование качественных и экологически чистых строительных и отделочных материалов при возведении любых построек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64" name="CustomShape 6"/>
          <p:cNvSpPr/>
          <p:nvPr/>
        </p:nvSpPr>
        <p:spPr>
          <a:xfrm>
            <a:off x="651600" y="3501000"/>
            <a:ext cx="3569040" cy="9072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отказ от применения одноразовой пластиковой посуды и др.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65" name="CustomShape 7"/>
          <p:cNvSpPr/>
          <p:nvPr/>
        </p:nvSpPr>
        <p:spPr>
          <a:xfrm>
            <a:off x="4401360" y="2034720"/>
            <a:ext cx="647640" cy="935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alpha val="50000"/>
            </a:schemeClr>
          </a:solidFill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66" name="Рисунок 1" descr=""/>
          <p:cNvPicPr/>
          <p:nvPr/>
        </p:nvPicPr>
        <p:blipFill>
          <a:blip r:embed="rId1"/>
          <a:stretch/>
        </p:blipFill>
        <p:spPr>
          <a:xfrm>
            <a:off x="651600" y="4733640"/>
            <a:ext cx="3275640" cy="1805040"/>
          </a:xfrm>
          <a:prstGeom prst="rect">
            <a:avLst/>
          </a:prstGeom>
          <a:ln w="0">
            <a:noFill/>
          </a:ln>
        </p:spPr>
      </p:pic>
      <p:pic>
        <p:nvPicPr>
          <p:cNvPr id="467" name="Рисунок 3" descr=""/>
          <p:cNvPicPr/>
          <p:nvPr/>
        </p:nvPicPr>
        <p:blipFill>
          <a:blip r:embed="rId2"/>
          <a:stretch/>
        </p:blipFill>
        <p:spPr>
          <a:xfrm>
            <a:off x="4147560" y="4922280"/>
            <a:ext cx="1803240" cy="1614600"/>
          </a:xfrm>
          <a:prstGeom prst="rect">
            <a:avLst/>
          </a:prstGeom>
          <a:ln w="0">
            <a:noFill/>
          </a:ln>
        </p:spPr>
      </p:pic>
      <p:pic>
        <p:nvPicPr>
          <p:cNvPr id="468" name="Рисунок 5" descr=""/>
          <p:cNvPicPr/>
          <p:nvPr/>
        </p:nvPicPr>
        <p:blipFill>
          <a:blip r:embed="rId3"/>
          <a:stretch/>
        </p:blipFill>
        <p:spPr>
          <a:xfrm>
            <a:off x="6087600" y="4375080"/>
            <a:ext cx="2708640" cy="270864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A47E899-FDA5-44E3-9706-B30B88DB014B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569160" y="7200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Повышение уровня экологической культуры в белорусском обществе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651600" y="1124640"/>
            <a:ext cx="8146800" cy="72432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 2019 года в белорусских школах реализуется инновационный проект «Зеленые классы белорусской столицы»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72" name="CustomShape 4"/>
          <p:cNvSpPr/>
          <p:nvPr/>
        </p:nvSpPr>
        <p:spPr>
          <a:xfrm>
            <a:off x="651600" y="2152800"/>
            <a:ext cx="8146800" cy="9878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«Зеленые классы» организуются на базе учреждений образования, которые располагаются вблизи экологических троп и других природных объектов.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473" name="Рисунок 5" descr=""/>
          <p:cNvPicPr/>
          <p:nvPr/>
        </p:nvPicPr>
        <p:blipFill>
          <a:blip r:embed="rId1"/>
          <a:stretch/>
        </p:blipFill>
        <p:spPr>
          <a:xfrm>
            <a:off x="651600" y="3645000"/>
            <a:ext cx="3657240" cy="2437920"/>
          </a:xfrm>
          <a:prstGeom prst="rect">
            <a:avLst/>
          </a:prstGeom>
          <a:ln w="0">
            <a:noFill/>
          </a:ln>
        </p:spPr>
      </p:pic>
      <p:pic>
        <p:nvPicPr>
          <p:cNvPr id="474" name="Рисунок 12" descr=""/>
          <p:cNvPicPr/>
          <p:nvPr/>
        </p:nvPicPr>
        <p:blipFill>
          <a:blip r:embed="rId2"/>
          <a:stretch/>
        </p:blipFill>
        <p:spPr>
          <a:xfrm>
            <a:off x="5047560" y="3645000"/>
            <a:ext cx="3657240" cy="243792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Рисунок 3" descr=""/>
          <p:cNvPicPr/>
          <p:nvPr/>
        </p:nvPicPr>
        <p:blipFill>
          <a:blip r:embed="rId1"/>
          <a:stretch/>
        </p:blipFill>
        <p:spPr>
          <a:xfrm>
            <a:off x="107640" y="72000"/>
            <a:ext cx="2016000" cy="2016000"/>
          </a:xfrm>
          <a:prstGeom prst="rect">
            <a:avLst/>
          </a:prstGeom>
          <a:ln w="0">
            <a:noFill/>
          </a:ln>
        </p:spPr>
      </p:pic>
      <p:sp>
        <p:nvSpPr>
          <p:cNvPr id="476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2108A2F-1EF4-401F-8412-FDC80721C5AA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77" name="CustomShape 2"/>
          <p:cNvSpPr/>
          <p:nvPr/>
        </p:nvSpPr>
        <p:spPr>
          <a:xfrm>
            <a:off x="914400" y="3499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Повышение уровня экологической культуры в белорусском обществе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78" name="CustomShape 3"/>
          <p:cNvSpPr/>
          <p:nvPr/>
        </p:nvSpPr>
        <p:spPr>
          <a:xfrm>
            <a:off x="610560" y="1700640"/>
            <a:ext cx="8146800" cy="93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2015 году на базе лицея при Университете гражданской защиты МЧС был создан первый в Беларуси образовательный центр безопасности.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79" name="CustomShape 4"/>
          <p:cNvSpPr/>
          <p:nvPr/>
        </p:nvSpPr>
        <p:spPr>
          <a:xfrm>
            <a:off x="651600" y="2778480"/>
            <a:ext cx="8146800" cy="9878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Сегодня в стране действуют 10 территориальных центров безопасности. За последних два года в центрах прошли обучение более 255 тыс. детей.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480" name="Рисунок 1" descr=""/>
          <p:cNvPicPr/>
          <p:nvPr/>
        </p:nvPicPr>
        <p:blipFill>
          <a:blip r:embed="rId2"/>
          <a:stretch/>
        </p:blipFill>
        <p:spPr>
          <a:xfrm>
            <a:off x="651600" y="4122360"/>
            <a:ext cx="3569760" cy="2208240"/>
          </a:xfrm>
          <a:prstGeom prst="rect">
            <a:avLst/>
          </a:prstGeom>
          <a:ln w="0">
            <a:noFill/>
          </a:ln>
        </p:spPr>
      </p:pic>
      <p:pic>
        <p:nvPicPr>
          <p:cNvPr id="481" name="Рисунок 5" descr=""/>
          <p:cNvPicPr/>
          <p:nvPr/>
        </p:nvPicPr>
        <p:blipFill>
          <a:blip r:embed="rId3"/>
          <a:stretch/>
        </p:blipFill>
        <p:spPr>
          <a:xfrm>
            <a:off x="5187600" y="4122360"/>
            <a:ext cx="3569760" cy="220824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3933F3D-7402-4B62-9F3F-EE322203A955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83" name="CustomShape 2"/>
          <p:cNvSpPr/>
          <p:nvPr/>
        </p:nvSpPr>
        <p:spPr>
          <a:xfrm>
            <a:off x="755640" y="61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Повышение уровня экологической культуры в белорусском обществе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84" name="CustomShape 3"/>
          <p:cNvSpPr/>
          <p:nvPr/>
        </p:nvSpPr>
        <p:spPr>
          <a:xfrm>
            <a:off x="580680" y="1071360"/>
            <a:ext cx="8362800" cy="93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Проводится информационно-разъяснительная работа.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Реализуются республиканские и региональные проекты.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85" name="CustomShape 4"/>
          <p:cNvSpPr/>
          <p:nvPr/>
        </p:nvSpPr>
        <p:spPr>
          <a:xfrm>
            <a:off x="580680" y="2390400"/>
            <a:ext cx="2694600" cy="6710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«Час Земли»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86" name="CustomShape 5"/>
          <p:cNvSpPr/>
          <p:nvPr/>
        </p:nvSpPr>
        <p:spPr>
          <a:xfrm>
            <a:off x="580680" y="3211920"/>
            <a:ext cx="2694600" cy="6710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«День Матери-Земли»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87" name="CustomShape 6"/>
          <p:cNvSpPr/>
          <p:nvPr/>
        </p:nvSpPr>
        <p:spPr>
          <a:xfrm>
            <a:off x="3420000" y="2390400"/>
            <a:ext cx="2694600" cy="6710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«День без автомобиля»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88" name="CustomShape 7"/>
          <p:cNvSpPr/>
          <p:nvPr/>
        </p:nvSpPr>
        <p:spPr>
          <a:xfrm>
            <a:off x="3420000" y="3213000"/>
            <a:ext cx="2694600" cy="6710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«Посади свое дерево»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89" name="CustomShape 8"/>
          <p:cNvSpPr/>
          <p:nvPr/>
        </p:nvSpPr>
        <p:spPr>
          <a:xfrm>
            <a:off x="6232680" y="2390400"/>
            <a:ext cx="2694600" cy="6710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«Вместе за чистую и зеленую страну»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90" name="CustomShape 9"/>
          <p:cNvSpPr/>
          <p:nvPr/>
        </p:nvSpPr>
        <p:spPr>
          <a:xfrm>
            <a:off x="6230160" y="3211920"/>
            <a:ext cx="2694600" cy="6710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«Чистый водоем»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91" name="CustomShape 10"/>
          <p:cNvSpPr/>
          <p:nvPr/>
        </p:nvSpPr>
        <p:spPr>
          <a:xfrm>
            <a:off x="570960" y="4033800"/>
            <a:ext cx="8372880" cy="6710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 1 марта 2023 г. стартовала новая экологическая кампания «Мирный созидательный труд во благо чистой и зеленой страны!»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492" name="Рисунок 6" descr=""/>
          <p:cNvPicPr/>
          <p:nvPr/>
        </p:nvPicPr>
        <p:blipFill>
          <a:blip r:embed="rId1"/>
          <a:stretch/>
        </p:blipFill>
        <p:spPr>
          <a:xfrm>
            <a:off x="570960" y="4941000"/>
            <a:ext cx="2595240" cy="1657800"/>
          </a:xfrm>
          <a:prstGeom prst="rect">
            <a:avLst/>
          </a:prstGeom>
          <a:ln w="0">
            <a:noFill/>
          </a:ln>
        </p:spPr>
      </p:pic>
      <p:pic>
        <p:nvPicPr>
          <p:cNvPr id="493" name="Рисунок 16" descr=""/>
          <p:cNvPicPr/>
          <p:nvPr/>
        </p:nvPicPr>
        <p:blipFill>
          <a:blip r:embed="rId2"/>
          <a:stretch/>
        </p:blipFill>
        <p:spPr>
          <a:xfrm>
            <a:off x="3420000" y="4896000"/>
            <a:ext cx="2151360" cy="1557000"/>
          </a:xfrm>
          <a:prstGeom prst="rect">
            <a:avLst/>
          </a:prstGeom>
          <a:ln w="0">
            <a:noFill/>
          </a:ln>
        </p:spPr>
      </p:pic>
      <p:pic>
        <p:nvPicPr>
          <p:cNvPr id="494" name="Рисунок 17" descr=""/>
          <p:cNvPicPr/>
          <p:nvPr/>
        </p:nvPicPr>
        <p:blipFill>
          <a:blip r:embed="rId3"/>
          <a:stretch/>
        </p:blipFill>
        <p:spPr>
          <a:xfrm>
            <a:off x="6114960" y="4913280"/>
            <a:ext cx="2284560" cy="152208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AD6A9C9-B3BB-4263-AACD-53FFFE9769FC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755640" y="6120"/>
            <a:ext cx="8229240" cy="10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Повышение уровня экологической культуры в белорусском обществе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97" name="CustomShape 3"/>
          <p:cNvSpPr/>
          <p:nvPr/>
        </p:nvSpPr>
        <p:spPr>
          <a:xfrm>
            <a:off x="395640" y="1071360"/>
            <a:ext cx="8548200" cy="113292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Вопросы обеспечения экологической и биологической безопасности нашли отражение в проекте обновленной Концепции национальной безопасности Республики Беларусь.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98" name="CustomShape 4"/>
          <p:cNvSpPr/>
          <p:nvPr/>
        </p:nvSpPr>
        <p:spPr>
          <a:xfrm>
            <a:off x="4762440" y="2803320"/>
            <a:ext cx="4083480" cy="30240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«Адаптация Концепции национальной безопасности под реалии сегодняшнего дня – вполне логичный 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Yu Gothic UI"/>
                <a:ea typeface="Yu Gothic UI"/>
              </a:rPr>
              <a:t>и очень своевременный шаг».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499" name="Рисунок 1" descr=""/>
          <p:cNvPicPr/>
          <p:nvPr/>
        </p:nvPicPr>
        <p:blipFill>
          <a:blip r:embed="rId1"/>
          <a:stretch/>
        </p:blipFill>
        <p:spPr>
          <a:xfrm>
            <a:off x="323640" y="2849760"/>
            <a:ext cx="4266000" cy="293112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8095A0D-524B-478B-8309-659939792770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3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469800" y="22680"/>
            <a:ext cx="8229240" cy="5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1000"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Мировые тенденции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510840" y="620640"/>
            <a:ext cx="8146800" cy="2934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ЭКОЛОГИЧЕСКАЯ СФЕРА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510840" y="1124640"/>
            <a:ext cx="8146800" cy="1223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Многие страны, стремясь уменьшить свою зависимость от экспорта российских углеводородов, стали наращивать поставки энергоресурсов из других источников и в ущерб экологии возобновили работу старых электростанций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469800" y="2749680"/>
            <a:ext cx="2232000" cy="397152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рост не более 1,5 ℃ в период между 2020 и 2030 гг.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1" name="CustomShape 6"/>
          <p:cNvSpPr/>
          <p:nvPr/>
        </p:nvSpPr>
        <p:spPr>
          <a:xfrm>
            <a:off x="2702160" y="2749680"/>
            <a:ext cx="2517840" cy="2880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Мировая добыча  угля на 11%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2" name="CustomShape 7"/>
          <p:cNvSpPr/>
          <p:nvPr/>
        </p:nvSpPr>
        <p:spPr>
          <a:xfrm>
            <a:off x="5294160" y="2749680"/>
            <a:ext cx="2517840" cy="2880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Мировая добыча  нефти на 4%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3" name="CustomShape 8"/>
          <p:cNvSpPr/>
          <p:nvPr/>
        </p:nvSpPr>
        <p:spPr>
          <a:xfrm>
            <a:off x="3998160" y="3977640"/>
            <a:ext cx="2517840" cy="2880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Мировая добыча  газа на 3%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4" name="Рисунок 16" descr=""/>
          <p:cNvPicPr/>
          <p:nvPr/>
        </p:nvPicPr>
        <p:blipFill>
          <a:blip r:embed="rId1"/>
          <a:stretch/>
        </p:blipFill>
        <p:spPr>
          <a:xfrm>
            <a:off x="6516360" y="5095080"/>
            <a:ext cx="2209680" cy="176256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18" descr=""/>
          <p:cNvPicPr/>
          <p:nvPr/>
        </p:nvPicPr>
        <p:blipFill>
          <a:blip r:embed="rId2"/>
          <a:stretch/>
        </p:blipFill>
        <p:spPr>
          <a:xfrm rot="20443200">
            <a:off x="-374400" y="4015800"/>
            <a:ext cx="1688760" cy="280332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306C501-E68C-4390-B340-C2A3C2FF0CAC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4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469800" y="22680"/>
            <a:ext cx="8229240" cy="5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1000"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Мировые тенденции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510840" y="620640"/>
            <a:ext cx="8146800" cy="2934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ЭКОЛОГИЧЕСКАЯ СФЕРА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510840" y="1124640"/>
            <a:ext cx="8146800" cy="935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Неблагоприятные метеорологические и климатические условия являются причиной сокращения производственного потенциала мирового сельского хозяйства.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4152600" y="2050920"/>
            <a:ext cx="863640" cy="935640"/>
          </a:xfrm>
          <a:prstGeom prst="mathPlus">
            <a:avLst>
              <a:gd name="adj1" fmla="val 23520"/>
            </a:avLst>
          </a:prstGeom>
          <a:solidFill>
            <a:schemeClr val="accent3">
              <a:alpha val="50000"/>
            </a:schemeClr>
          </a:solidFill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6"/>
          <p:cNvSpPr/>
          <p:nvPr/>
        </p:nvSpPr>
        <p:spPr>
          <a:xfrm>
            <a:off x="510840" y="2271240"/>
            <a:ext cx="25016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нашествие вредителей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2" name="CustomShape 7"/>
          <p:cNvSpPr/>
          <p:nvPr/>
        </p:nvSpPr>
        <p:spPr>
          <a:xfrm>
            <a:off x="510840" y="3044880"/>
            <a:ext cx="25016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вспышки болезней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3" name="CustomShape 8"/>
          <p:cNvSpPr/>
          <p:nvPr/>
        </p:nvSpPr>
        <p:spPr>
          <a:xfrm>
            <a:off x="3333600" y="3044880"/>
            <a:ext cx="25016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нехватка воды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4" name="CustomShape 9"/>
          <p:cNvSpPr/>
          <p:nvPr/>
        </p:nvSpPr>
        <p:spPr>
          <a:xfrm>
            <a:off x="6156000" y="2271240"/>
            <a:ext cx="2501640" cy="14094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истощение природных ресурсов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5" name="CustomShape 10"/>
          <p:cNvSpPr/>
          <p:nvPr/>
        </p:nvSpPr>
        <p:spPr>
          <a:xfrm>
            <a:off x="510840" y="4077000"/>
            <a:ext cx="25016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2050 год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6" name="CustomShape 11"/>
          <p:cNvSpPr/>
          <p:nvPr/>
        </p:nvSpPr>
        <p:spPr>
          <a:xfrm>
            <a:off x="3333600" y="4077000"/>
            <a:ext cx="25016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население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7" name="CustomShape 12"/>
          <p:cNvSpPr/>
          <p:nvPr/>
        </p:nvSpPr>
        <p:spPr>
          <a:xfrm>
            <a:off x="3012840" y="4395240"/>
            <a:ext cx="320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48" name="CustomShape 13"/>
          <p:cNvSpPr/>
          <p:nvPr/>
        </p:nvSpPr>
        <p:spPr>
          <a:xfrm>
            <a:off x="6156000" y="4088880"/>
            <a:ext cx="25016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9,7 млрд. человек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9" name="CustomShape 14"/>
          <p:cNvSpPr/>
          <p:nvPr/>
        </p:nvSpPr>
        <p:spPr>
          <a:xfrm>
            <a:off x="5835600" y="4407120"/>
            <a:ext cx="320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50" name="CustomShape 15"/>
          <p:cNvSpPr/>
          <p:nvPr/>
        </p:nvSpPr>
        <p:spPr>
          <a:xfrm>
            <a:off x="510840" y="4935600"/>
            <a:ext cx="25016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2050 год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1" name="CustomShape 16"/>
          <p:cNvSpPr/>
          <p:nvPr/>
        </p:nvSpPr>
        <p:spPr>
          <a:xfrm>
            <a:off x="3333600" y="4935600"/>
            <a:ext cx="25016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сельское хозяйство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2" name="CustomShape 17"/>
          <p:cNvSpPr/>
          <p:nvPr/>
        </p:nvSpPr>
        <p:spPr>
          <a:xfrm>
            <a:off x="3012840" y="5253480"/>
            <a:ext cx="320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53" name="CustomShape 18"/>
          <p:cNvSpPr/>
          <p:nvPr/>
        </p:nvSpPr>
        <p:spPr>
          <a:xfrm>
            <a:off x="6156000" y="4947480"/>
            <a:ext cx="25016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необходимый</a:t>
            </a: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 рост 40-45%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4" name="CustomShape 19"/>
          <p:cNvSpPr/>
          <p:nvPr/>
        </p:nvSpPr>
        <p:spPr>
          <a:xfrm>
            <a:off x="5835600" y="5265360"/>
            <a:ext cx="320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55" name="CustomShape 20"/>
          <p:cNvSpPr/>
          <p:nvPr/>
        </p:nvSpPr>
        <p:spPr>
          <a:xfrm>
            <a:off x="3333600" y="5846400"/>
            <a:ext cx="25016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корма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6" name="CustomShape 21"/>
          <p:cNvSpPr/>
          <p:nvPr/>
        </p:nvSpPr>
        <p:spPr>
          <a:xfrm>
            <a:off x="525960" y="5846400"/>
            <a:ext cx="25016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продукты питания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7" name="CustomShape 22"/>
          <p:cNvSpPr/>
          <p:nvPr/>
        </p:nvSpPr>
        <p:spPr>
          <a:xfrm>
            <a:off x="6141240" y="5835960"/>
            <a:ext cx="25016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сырье для биотоплива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8" name="CustomShape 23"/>
          <p:cNvSpPr/>
          <p:nvPr/>
        </p:nvSpPr>
        <p:spPr>
          <a:xfrm flipH="1">
            <a:off x="7392240" y="5583600"/>
            <a:ext cx="14400" cy="25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59" name="CustomShape 24"/>
          <p:cNvSpPr/>
          <p:nvPr/>
        </p:nvSpPr>
        <p:spPr>
          <a:xfrm flipH="1">
            <a:off x="4584600" y="5583600"/>
            <a:ext cx="2822400" cy="262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160" name="CustomShape 25"/>
          <p:cNvSpPr/>
          <p:nvPr/>
        </p:nvSpPr>
        <p:spPr>
          <a:xfrm flipH="1">
            <a:off x="1776240" y="5583600"/>
            <a:ext cx="5630040" cy="262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bbb59"/>
            </a:solidFill>
            <a:round/>
            <a:tailEnd len="med" type="triangle" w="med"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</p:spTree>
  </p:cSld>
  <p:transition spd="slow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E540BA3-99A9-4080-9E50-F5E4E281FE19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5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69800" y="22680"/>
            <a:ext cx="8229240" cy="5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1000"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Мировые тенденции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510840" y="620640"/>
            <a:ext cx="8146800" cy="2934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ЭКОЛОГИЧЕСКАЯ СФЕРА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510840" y="1124640"/>
            <a:ext cx="8146800" cy="503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Ограниченность и истощение природных ресурсов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65" name="Рисунок 1" descr=""/>
          <p:cNvPicPr/>
          <p:nvPr/>
        </p:nvPicPr>
        <p:blipFill>
          <a:blip r:embed="rId1"/>
          <a:stretch/>
        </p:blipFill>
        <p:spPr>
          <a:xfrm>
            <a:off x="395640" y="1839240"/>
            <a:ext cx="4029120" cy="2673720"/>
          </a:xfrm>
          <a:prstGeom prst="rect">
            <a:avLst/>
          </a:prstGeom>
          <a:ln w="0">
            <a:noFill/>
          </a:ln>
        </p:spPr>
      </p:pic>
      <p:pic>
        <p:nvPicPr>
          <p:cNvPr id="166" name="Рисунок 3" descr=""/>
          <p:cNvPicPr/>
          <p:nvPr/>
        </p:nvPicPr>
        <p:blipFill>
          <a:blip r:embed="rId2"/>
          <a:stretch/>
        </p:blipFill>
        <p:spPr>
          <a:xfrm>
            <a:off x="4788000" y="1839240"/>
            <a:ext cx="4029120" cy="2644200"/>
          </a:xfrm>
          <a:prstGeom prst="rect">
            <a:avLst/>
          </a:prstGeom>
          <a:ln w="0">
            <a:noFill/>
          </a:ln>
        </p:spPr>
      </p:pic>
      <p:sp>
        <p:nvSpPr>
          <p:cNvPr id="167" name="CustomShape 5"/>
          <p:cNvSpPr/>
          <p:nvPr/>
        </p:nvSpPr>
        <p:spPr>
          <a:xfrm>
            <a:off x="390600" y="4716720"/>
            <a:ext cx="8426520" cy="19522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По данным ФАО, здоровое питание недоступно для более чем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3 млрд. человек. При этом в 12-ти из 60-ти государств Африки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(в т.ч. 5 самопровозглашенных) более 90% населения не могут себе позволить полноценно питаться.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5BFC8A9-9BA1-4ECE-B370-A35521B8241E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6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469800" y="22680"/>
            <a:ext cx="8229240" cy="5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1000"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Мировые тенденции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510840" y="620640"/>
            <a:ext cx="8146800" cy="2934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ЭКОЛОГИЧЕСКАЯ СФЕРА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510840" y="1124640"/>
            <a:ext cx="8146800" cy="719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мире отмечается постоянный рост новых либо повторно возникающих инфекционных заболеваний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72" name="Рисунок 1" descr=""/>
          <p:cNvPicPr/>
          <p:nvPr/>
        </p:nvPicPr>
        <p:blipFill>
          <a:blip r:embed="rId1"/>
          <a:srcRect l="7230" t="4532" r="0" b="4971"/>
          <a:stretch/>
        </p:blipFill>
        <p:spPr>
          <a:xfrm>
            <a:off x="510840" y="2147400"/>
            <a:ext cx="4104000" cy="2592000"/>
          </a:xfrm>
          <a:prstGeom prst="rect">
            <a:avLst/>
          </a:prstGeom>
          <a:ln w="0">
            <a:noFill/>
          </a:ln>
        </p:spPr>
      </p:pic>
      <p:pic>
        <p:nvPicPr>
          <p:cNvPr id="173" name="Рисунок 3" descr=""/>
          <p:cNvPicPr/>
          <p:nvPr/>
        </p:nvPicPr>
        <p:blipFill>
          <a:blip r:embed="rId2"/>
          <a:stretch/>
        </p:blipFill>
        <p:spPr>
          <a:xfrm>
            <a:off x="4716000" y="2147400"/>
            <a:ext cx="4102560" cy="2592000"/>
          </a:xfrm>
          <a:prstGeom prst="rect">
            <a:avLst/>
          </a:prstGeom>
          <a:ln w="0">
            <a:noFill/>
          </a:ln>
        </p:spPr>
      </p:pic>
      <p:sp>
        <p:nvSpPr>
          <p:cNvPr id="174" name="CustomShape 5"/>
          <p:cNvSpPr/>
          <p:nvPr/>
        </p:nvSpPr>
        <p:spPr>
          <a:xfrm>
            <a:off x="402120" y="4869000"/>
            <a:ext cx="8426520" cy="16264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Вспышки лихорадки Эбола в Африке; заболевания, вызванного вирусом ближневосточного респираторного синдрома в Азии; лихорадки Зика в Южной Америке; холеры в Йемене; холеры на Гаити; пандемия гриппа A/H1N1, пандемия COVID-19, высокопатогенный грипп птиц и др.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77C5069-4C6E-45C4-92EB-339AEFF1ACAA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7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469800" y="22680"/>
            <a:ext cx="8229240" cy="5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1000"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Мировые тенденции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510840" y="620640"/>
            <a:ext cx="8146800" cy="2934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БИОЛОГИЧЕСКАЯ СФЕРА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510840" y="1124640"/>
            <a:ext cx="8146800" cy="1079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США создали ряд военно-биологических лабораторий на территориях стран-членов НАТО, а затем стали активно развивать эту сеть в других государствах: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107640" y="2415240"/>
            <a:ext cx="21128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Армения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0" name="CustomShape 6"/>
          <p:cNvSpPr/>
          <p:nvPr/>
        </p:nvSpPr>
        <p:spPr>
          <a:xfrm>
            <a:off x="2432160" y="2415240"/>
            <a:ext cx="21128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Азербайджан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1" name="CustomShape 7"/>
          <p:cNvSpPr/>
          <p:nvPr/>
        </p:nvSpPr>
        <p:spPr>
          <a:xfrm>
            <a:off x="4757040" y="2415240"/>
            <a:ext cx="21128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Грузия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2" name="CustomShape 8"/>
          <p:cNvSpPr/>
          <p:nvPr/>
        </p:nvSpPr>
        <p:spPr>
          <a:xfrm>
            <a:off x="7081920" y="2415240"/>
            <a:ext cx="195408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Казахстан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3" name="CustomShape 9"/>
          <p:cNvSpPr/>
          <p:nvPr/>
        </p:nvSpPr>
        <p:spPr>
          <a:xfrm>
            <a:off x="85680" y="3177000"/>
            <a:ext cx="21128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Кыргызстан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4" name="CustomShape 10"/>
          <p:cNvSpPr/>
          <p:nvPr/>
        </p:nvSpPr>
        <p:spPr>
          <a:xfrm>
            <a:off x="2410560" y="3177000"/>
            <a:ext cx="21128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Молдова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5" name="CustomShape 11"/>
          <p:cNvSpPr/>
          <p:nvPr/>
        </p:nvSpPr>
        <p:spPr>
          <a:xfrm>
            <a:off x="4735440" y="3177000"/>
            <a:ext cx="211284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Узбекистан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6" name="CustomShape 12"/>
          <p:cNvSpPr/>
          <p:nvPr/>
        </p:nvSpPr>
        <p:spPr>
          <a:xfrm>
            <a:off x="7060320" y="3177000"/>
            <a:ext cx="1954080" cy="63576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Украина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7" name="CustomShape 13"/>
          <p:cNvSpPr/>
          <p:nvPr/>
        </p:nvSpPr>
        <p:spPr>
          <a:xfrm>
            <a:off x="471960" y="3939120"/>
            <a:ext cx="8146800" cy="12898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Биологические лаборатории под эгидой США находятся в 27 странах. 12 таких лабораторий расположены в Армении,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10 – в Узбекистане, 2 – в Азербайджане. Свыше 30 лабораторий вскрыто в 12 городах на территории Украины.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8" name="CustomShape 14"/>
          <p:cNvSpPr/>
          <p:nvPr/>
        </p:nvSpPr>
        <p:spPr>
          <a:xfrm>
            <a:off x="479880" y="5355000"/>
            <a:ext cx="8146800" cy="1079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Созданная на постсоветском пространстве сеть подконтрольных США исследовательских биологических центров по сути является инструментом для реализации военно-биологических программ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89" name="Рисунок 15" descr=""/>
          <p:cNvPicPr/>
          <p:nvPr/>
        </p:nvPicPr>
        <p:blipFill>
          <a:blip r:embed="rId1"/>
          <a:stretch/>
        </p:blipFill>
        <p:spPr>
          <a:xfrm flipH="1">
            <a:off x="-19800" y="4693320"/>
            <a:ext cx="499680" cy="13230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094BF4D-BABD-4D02-A19D-DA218571A299}" type="slidenum">
              <a:rPr b="0" lang="en-US" sz="1400" spc="-1" strike="noStrike">
                <a:solidFill>
                  <a:srgbClr val="000000"/>
                </a:solidFill>
                <a:latin typeface="Arial Black"/>
              </a:rPr>
              <a:t>8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469800" y="22680"/>
            <a:ext cx="8229240" cy="5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81000"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Yu Gothic UI"/>
                <a:ea typeface="Yu Gothic UI"/>
              </a:rPr>
              <a:t>Мировые тенденции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510840" y="620640"/>
            <a:ext cx="8146800" cy="29340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БИОЛОГИЧЕСКАЯ СФЕРА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510840" y="1124640"/>
            <a:ext cx="8146800" cy="1079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Проект Пентагона Пи-781 проводил изучение бактериальных и вирусных патогенов, способных передаваться от летучих мышей человеку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469800" y="2468160"/>
            <a:ext cx="8146800" cy="16804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В целях выбора биологических агентов, наиболее опасных для населения определенного региона, во Львове, Харькове, Одессе и Киеве у 4 тыс. военнослужащих были взяты образцы крови на антитела к хантавирусам, у 400 – на наличие антител к вирусу Конго-Крымской лихорадки.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95" name="Рисунок 1" descr=""/>
          <p:cNvPicPr/>
          <p:nvPr/>
        </p:nvPicPr>
        <p:blipFill>
          <a:blip r:embed="rId1"/>
          <a:stretch/>
        </p:blipFill>
        <p:spPr>
          <a:xfrm>
            <a:off x="0" y="1124640"/>
            <a:ext cx="1666800" cy="1672920"/>
          </a:xfrm>
          <a:prstGeom prst="rect">
            <a:avLst/>
          </a:prstGeom>
          <a:ln w="0">
            <a:noFill/>
          </a:ln>
        </p:spPr>
      </p:pic>
      <p:sp>
        <p:nvSpPr>
          <p:cNvPr id="196" name="CustomShape 6"/>
          <p:cNvSpPr/>
          <p:nvPr/>
        </p:nvSpPr>
        <p:spPr>
          <a:xfrm>
            <a:off x="467640" y="4370400"/>
            <a:ext cx="8146800" cy="1079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Центры биологических исследований стали источником новых биологических угроз. При этом здесь нарастает опасность биологического заражения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97" name="CustomShape 7"/>
          <p:cNvSpPr/>
          <p:nvPr/>
        </p:nvSpPr>
        <p:spPr>
          <a:xfrm>
            <a:off x="467640" y="5641200"/>
            <a:ext cx="8146800" cy="107964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Yu Gothic UI"/>
                <a:ea typeface="Yu Gothic UI"/>
              </a:rPr>
              <a:t>Особую озабоченность вызывает то, что процесс расширения биоопасной лабораторной базы может выйти из-под контроля властей того либо иного государства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Application>LibreOffice/7.0.4.2$Linux_X86_64 LibreOffice_project/00$Build-2</Application>
  <AppVersion>15.0000</AppVersion>
  <Words>2629</Words>
  <Paragraphs>320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2013-08-06T09:18:45Z</dcterms:created>
  <dc:creator>1</dc:creator>
  <dc:description/>
  <dc:language>ru-RU</dc:language>
  <cp:lastModifiedBy>Святослав</cp:lastModifiedBy>
  <dcterms:modified xsi:type="dcterms:W3CDTF">2023-06-12T06:43:31Z</dcterms:modified>
  <cp:revision>62</cp:revision>
  <dc:subject/>
  <dc:title>Presentation Title Here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39</vt:i4>
  </property>
</Properties>
</file>